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3948035" rtl="0" eaLnBrk="1" latinLnBrk="0" hangingPunct="1">
      <a:defRPr sz="7772" kern="1200">
        <a:solidFill>
          <a:schemeClr val="tx1"/>
        </a:solidFill>
        <a:latin typeface="+mn-lt"/>
        <a:ea typeface="+mn-ea"/>
        <a:cs typeface="+mn-cs"/>
      </a:defRPr>
    </a:lvl1pPr>
    <a:lvl2pPr marL="1974015" algn="l" defTabSz="3948035" rtl="0" eaLnBrk="1" latinLnBrk="0" hangingPunct="1">
      <a:defRPr sz="7772" kern="1200">
        <a:solidFill>
          <a:schemeClr val="tx1"/>
        </a:solidFill>
        <a:latin typeface="+mn-lt"/>
        <a:ea typeface="+mn-ea"/>
        <a:cs typeface="+mn-cs"/>
      </a:defRPr>
    </a:lvl2pPr>
    <a:lvl3pPr marL="3948035" algn="l" defTabSz="3948035" rtl="0" eaLnBrk="1" latinLnBrk="0" hangingPunct="1">
      <a:defRPr sz="7772" kern="1200">
        <a:solidFill>
          <a:schemeClr val="tx1"/>
        </a:solidFill>
        <a:latin typeface="+mn-lt"/>
        <a:ea typeface="+mn-ea"/>
        <a:cs typeface="+mn-cs"/>
      </a:defRPr>
    </a:lvl3pPr>
    <a:lvl4pPr marL="5922050" algn="l" defTabSz="3948035" rtl="0" eaLnBrk="1" latinLnBrk="0" hangingPunct="1">
      <a:defRPr sz="7772" kern="1200">
        <a:solidFill>
          <a:schemeClr val="tx1"/>
        </a:solidFill>
        <a:latin typeface="+mn-lt"/>
        <a:ea typeface="+mn-ea"/>
        <a:cs typeface="+mn-cs"/>
      </a:defRPr>
    </a:lvl4pPr>
    <a:lvl5pPr marL="7896066" algn="l" defTabSz="3948035" rtl="0" eaLnBrk="1" latinLnBrk="0" hangingPunct="1">
      <a:defRPr sz="7772" kern="1200">
        <a:solidFill>
          <a:schemeClr val="tx1"/>
        </a:solidFill>
        <a:latin typeface="+mn-lt"/>
        <a:ea typeface="+mn-ea"/>
        <a:cs typeface="+mn-cs"/>
      </a:defRPr>
    </a:lvl5pPr>
    <a:lvl6pPr marL="9870085" algn="l" defTabSz="3948035" rtl="0" eaLnBrk="1" latinLnBrk="0" hangingPunct="1">
      <a:defRPr sz="7772" kern="1200">
        <a:solidFill>
          <a:schemeClr val="tx1"/>
        </a:solidFill>
        <a:latin typeface="+mn-lt"/>
        <a:ea typeface="+mn-ea"/>
        <a:cs typeface="+mn-cs"/>
      </a:defRPr>
    </a:lvl6pPr>
    <a:lvl7pPr marL="11844101" algn="l" defTabSz="3948035" rtl="0" eaLnBrk="1" latinLnBrk="0" hangingPunct="1">
      <a:defRPr sz="7772" kern="1200">
        <a:solidFill>
          <a:schemeClr val="tx1"/>
        </a:solidFill>
        <a:latin typeface="+mn-lt"/>
        <a:ea typeface="+mn-ea"/>
        <a:cs typeface="+mn-cs"/>
      </a:defRPr>
    </a:lvl7pPr>
    <a:lvl8pPr marL="13818116" algn="l" defTabSz="3948035" rtl="0" eaLnBrk="1" latinLnBrk="0" hangingPunct="1">
      <a:defRPr sz="7772" kern="1200">
        <a:solidFill>
          <a:schemeClr val="tx1"/>
        </a:solidFill>
        <a:latin typeface="+mn-lt"/>
        <a:ea typeface="+mn-ea"/>
        <a:cs typeface="+mn-cs"/>
      </a:defRPr>
    </a:lvl8pPr>
    <a:lvl9pPr marL="15792140" algn="l" defTabSz="3948035" rtl="0" eaLnBrk="1" latinLnBrk="0" hangingPunct="1">
      <a:defRPr sz="7772"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82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75" d="100"/>
          <a:sy n="75" d="100"/>
        </p:scale>
        <p:origin x="270" y="-45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EE7819-008D-4023-B3EB-0BF8631EAC51}" type="datetimeFigureOut">
              <a:rPr lang="en-US" smtClean="0"/>
              <a:t>12/5/2022</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4D453E-93FF-4E14-955C-D7CDF36B5ABD}" type="slidenum">
              <a:rPr lang="en-US" smtClean="0"/>
              <a:t>‹#›</a:t>
            </a:fld>
            <a:endParaRPr lang="en-US"/>
          </a:p>
        </p:txBody>
      </p:sp>
    </p:spTree>
    <p:extLst>
      <p:ext uri="{BB962C8B-B14F-4D97-AF65-F5344CB8AC3E}">
        <p14:creationId xmlns:p14="http://schemas.microsoft.com/office/powerpoint/2010/main" val="3208590634"/>
      </p:ext>
    </p:extLst>
  </p:cSld>
  <p:clrMap bg1="lt1" tx1="dk1" bg2="lt2" tx2="dk2" accent1="accent1" accent2="accent2" accent3="accent3" accent4="accent4" accent5="accent5" accent6="accent6" hlink="hlink" folHlink="folHlink"/>
  <p:notesStyle>
    <a:lvl1pPr marL="0" algn="l" defTabSz="3948035" rtl="0" eaLnBrk="1" latinLnBrk="0" hangingPunct="1">
      <a:defRPr sz="5184" kern="1200">
        <a:solidFill>
          <a:schemeClr val="tx1"/>
        </a:solidFill>
        <a:latin typeface="+mn-lt"/>
        <a:ea typeface="+mn-ea"/>
        <a:cs typeface="+mn-cs"/>
      </a:defRPr>
    </a:lvl1pPr>
    <a:lvl2pPr marL="1974015" algn="l" defTabSz="3948035" rtl="0" eaLnBrk="1" latinLnBrk="0" hangingPunct="1">
      <a:defRPr sz="5184" kern="1200">
        <a:solidFill>
          <a:schemeClr val="tx1"/>
        </a:solidFill>
        <a:latin typeface="+mn-lt"/>
        <a:ea typeface="+mn-ea"/>
        <a:cs typeface="+mn-cs"/>
      </a:defRPr>
    </a:lvl2pPr>
    <a:lvl3pPr marL="3948035" algn="l" defTabSz="3948035" rtl="0" eaLnBrk="1" latinLnBrk="0" hangingPunct="1">
      <a:defRPr sz="5184" kern="1200">
        <a:solidFill>
          <a:schemeClr val="tx1"/>
        </a:solidFill>
        <a:latin typeface="+mn-lt"/>
        <a:ea typeface="+mn-ea"/>
        <a:cs typeface="+mn-cs"/>
      </a:defRPr>
    </a:lvl3pPr>
    <a:lvl4pPr marL="5922050" algn="l" defTabSz="3948035" rtl="0" eaLnBrk="1" latinLnBrk="0" hangingPunct="1">
      <a:defRPr sz="5184" kern="1200">
        <a:solidFill>
          <a:schemeClr val="tx1"/>
        </a:solidFill>
        <a:latin typeface="+mn-lt"/>
        <a:ea typeface="+mn-ea"/>
        <a:cs typeface="+mn-cs"/>
      </a:defRPr>
    </a:lvl4pPr>
    <a:lvl5pPr marL="7896066" algn="l" defTabSz="3948035" rtl="0" eaLnBrk="1" latinLnBrk="0" hangingPunct="1">
      <a:defRPr sz="5184" kern="1200">
        <a:solidFill>
          <a:schemeClr val="tx1"/>
        </a:solidFill>
        <a:latin typeface="+mn-lt"/>
        <a:ea typeface="+mn-ea"/>
        <a:cs typeface="+mn-cs"/>
      </a:defRPr>
    </a:lvl5pPr>
    <a:lvl6pPr marL="9870085" algn="l" defTabSz="3948035" rtl="0" eaLnBrk="1" latinLnBrk="0" hangingPunct="1">
      <a:defRPr sz="5184" kern="1200">
        <a:solidFill>
          <a:schemeClr val="tx1"/>
        </a:solidFill>
        <a:latin typeface="+mn-lt"/>
        <a:ea typeface="+mn-ea"/>
        <a:cs typeface="+mn-cs"/>
      </a:defRPr>
    </a:lvl6pPr>
    <a:lvl7pPr marL="11844101" algn="l" defTabSz="3948035" rtl="0" eaLnBrk="1" latinLnBrk="0" hangingPunct="1">
      <a:defRPr sz="5184" kern="1200">
        <a:solidFill>
          <a:schemeClr val="tx1"/>
        </a:solidFill>
        <a:latin typeface="+mn-lt"/>
        <a:ea typeface="+mn-ea"/>
        <a:cs typeface="+mn-cs"/>
      </a:defRPr>
    </a:lvl7pPr>
    <a:lvl8pPr marL="13818116" algn="l" defTabSz="3948035" rtl="0" eaLnBrk="1" latinLnBrk="0" hangingPunct="1">
      <a:defRPr sz="5184" kern="1200">
        <a:solidFill>
          <a:schemeClr val="tx1"/>
        </a:solidFill>
        <a:latin typeface="+mn-lt"/>
        <a:ea typeface="+mn-ea"/>
        <a:cs typeface="+mn-cs"/>
      </a:defRPr>
    </a:lvl8pPr>
    <a:lvl9pPr marL="15792140" algn="l" defTabSz="3948035" rtl="0" eaLnBrk="1" latinLnBrk="0" hangingPunct="1">
      <a:defRPr sz="5184"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1303028" y="6261827"/>
            <a:ext cx="28368876" cy="16201952"/>
          </a:xfrm>
          <a:prstGeom prst="rect">
            <a:avLst/>
          </a:prstGeom>
        </p:spPr>
        <p:txBody>
          <a:bodyPr anchor="b"/>
          <a:lstStyle>
            <a:lvl1pPr algn="l">
              <a:defRPr sz="704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1303028" y="23053043"/>
            <a:ext cx="28368876" cy="14576346"/>
          </a:xfrm>
        </p:spPr>
        <p:txBody>
          <a:bodyPr/>
          <a:lstStyle>
            <a:lvl1pPr marL="0" indent="0" algn="l">
              <a:buNone/>
              <a:defRPr sz="2560"/>
            </a:lvl1pPr>
            <a:lvl2pPr marL="487702" indent="0" algn="ctr">
              <a:buNone/>
              <a:defRPr sz="2133"/>
            </a:lvl2pPr>
            <a:lvl3pPr marL="975402" indent="0" algn="ctr">
              <a:buNone/>
              <a:defRPr sz="1920"/>
            </a:lvl3pPr>
            <a:lvl4pPr marL="1463105" indent="0" algn="ctr">
              <a:buNone/>
              <a:defRPr sz="1707"/>
            </a:lvl4pPr>
            <a:lvl5pPr marL="1950805" indent="0" algn="ctr">
              <a:buNone/>
              <a:defRPr sz="1707"/>
            </a:lvl5pPr>
            <a:lvl6pPr marL="2438507" indent="0" algn="ctr">
              <a:buNone/>
              <a:defRPr sz="1707"/>
            </a:lvl6pPr>
            <a:lvl7pPr marL="2926208" indent="0" algn="ctr">
              <a:buNone/>
              <a:defRPr sz="1707"/>
            </a:lvl7pPr>
            <a:lvl8pPr marL="3413909" indent="0" algn="ctr">
              <a:buNone/>
              <a:defRPr sz="1707"/>
            </a:lvl8pPr>
            <a:lvl9pPr marL="3901611"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71921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1303028" y="3094902"/>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1303028" y="6261827"/>
            <a:ext cx="28368876" cy="1123368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1307325" y="19860054"/>
            <a:ext cx="28368876" cy="1979487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1303028" y="18677766"/>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35713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21712622" y="6261827"/>
            <a:ext cx="7959278" cy="32798573"/>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1308514" y="6261827"/>
            <a:ext cx="19592423" cy="32798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4326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1303021" y="6261811"/>
            <a:ext cx="28713074" cy="13811098"/>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044435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1298727" y="25102301"/>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1303020" y="6261833"/>
            <a:ext cx="28392120" cy="17387322"/>
          </a:xfrm>
          <a:prstGeom prst="rect">
            <a:avLst/>
          </a:prstGeom>
        </p:spPr>
        <p:txBody>
          <a:bodyPr anchor="b"/>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1303020" y="26697264"/>
            <a:ext cx="28392120" cy="12276512"/>
          </a:xfrm>
        </p:spPr>
        <p:txBody>
          <a:bodyPr>
            <a:normAutofit/>
          </a:bodyPr>
          <a:lstStyle>
            <a:lvl1pPr marL="0" indent="0">
              <a:buNone/>
              <a:defRPr lang="en-US" sz="2560" i="1" kern="1200" dirty="0" smtClean="0">
                <a:solidFill>
                  <a:schemeClr val="tx1"/>
                </a:solidFill>
                <a:latin typeface="+mn-lt"/>
                <a:ea typeface="+mn-ea"/>
                <a:cs typeface="+mn-cs"/>
              </a:defRPr>
            </a:lvl1pPr>
            <a:lvl2pPr marL="487702" indent="0">
              <a:buNone/>
              <a:defRPr sz="2133">
                <a:solidFill>
                  <a:schemeClr val="tx1">
                    <a:tint val="75000"/>
                  </a:schemeClr>
                </a:solidFill>
              </a:defRPr>
            </a:lvl2pPr>
            <a:lvl3pPr marL="975402" indent="0">
              <a:buNone/>
              <a:defRPr sz="1920">
                <a:solidFill>
                  <a:schemeClr val="tx1">
                    <a:tint val="75000"/>
                  </a:schemeClr>
                </a:solidFill>
              </a:defRPr>
            </a:lvl3pPr>
            <a:lvl4pPr marL="1463105" indent="0">
              <a:buNone/>
              <a:defRPr sz="1707">
                <a:solidFill>
                  <a:schemeClr val="tx1">
                    <a:tint val="75000"/>
                  </a:schemeClr>
                </a:solidFill>
              </a:defRPr>
            </a:lvl4pPr>
            <a:lvl5pPr marL="1950805" indent="0">
              <a:buNone/>
              <a:defRPr sz="1707">
                <a:solidFill>
                  <a:schemeClr val="tx1">
                    <a:tint val="75000"/>
                  </a:schemeClr>
                </a:solidFill>
              </a:defRPr>
            </a:lvl5pPr>
            <a:lvl6pPr marL="2438507" indent="0">
              <a:buNone/>
              <a:defRPr sz="1707">
                <a:solidFill>
                  <a:schemeClr val="tx1">
                    <a:tint val="75000"/>
                  </a:schemeClr>
                </a:solidFill>
              </a:defRPr>
            </a:lvl6pPr>
            <a:lvl7pPr marL="2926208" indent="0">
              <a:buNone/>
              <a:defRPr sz="1707">
                <a:solidFill>
                  <a:schemeClr val="tx1">
                    <a:tint val="75000"/>
                  </a:schemeClr>
                </a:solidFill>
              </a:defRPr>
            </a:lvl7pPr>
            <a:lvl8pPr marL="3413909" indent="0">
              <a:buNone/>
              <a:defRPr sz="1707">
                <a:solidFill>
                  <a:schemeClr val="tx1">
                    <a:tint val="75000"/>
                  </a:schemeClr>
                </a:solidFill>
              </a:defRPr>
            </a:lvl8pPr>
            <a:lvl9pPr marL="3901611" indent="0">
              <a:buNone/>
              <a:defRPr sz="1707">
                <a:solidFill>
                  <a:schemeClr val="tx1">
                    <a:tint val="75000"/>
                  </a:schemeClr>
                </a:solidFill>
              </a:defRPr>
            </a:lvl9pPr>
          </a:lstStyle>
          <a:p>
            <a:pPr marL="0" lvl="0" indent="0" algn="l" defTabSz="975402" rtl="0" eaLnBrk="1" latinLnBrk="0" hangingPunct="1">
              <a:lnSpc>
                <a:spcPct val="110000"/>
              </a:lnSpc>
              <a:spcBef>
                <a:spcPts val="1067"/>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1298727" y="25102285"/>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1303028"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1298727"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42574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1298727" y="3094893"/>
            <a:ext cx="30097092" cy="1558287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1303024" y="6261827"/>
            <a:ext cx="30097092" cy="1123368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1303026" y="19860055"/>
            <a:ext cx="14630088" cy="196725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16770030" y="19860055"/>
            <a:ext cx="14630088" cy="196725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1303028" y="18677766"/>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7251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1308511" y="6261805"/>
            <a:ext cx="30091606" cy="8573338"/>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1308508" y="16005894"/>
            <a:ext cx="14434799" cy="5273037"/>
          </a:xfrm>
        </p:spPr>
        <p:txBody>
          <a:bodyPr anchor="b">
            <a:normAutofit/>
          </a:bodyPr>
          <a:lstStyle>
            <a:lvl1pPr marL="0" indent="0">
              <a:buNone/>
              <a:defRPr lang="en-US" sz="2560" b="0" i="1" kern="1200" dirty="0" smtClean="0">
                <a:solidFill>
                  <a:schemeClr val="tx1"/>
                </a:solidFill>
                <a:latin typeface="+mn-lt"/>
                <a:ea typeface="+mn-ea"/>
                <a:cs typeface="+mn-cs"/>
              </a:defRPr>
            </a:lvl1pPr>
            <a:lvl2pPr marL="487702" indent="0">
              <a:buNone/>
              <a:defRPr sz="2133" b="1"/>
            </a:lvl2pPr>
            <a:lvl3pPr marL="975402" indent="0">
              <a:buNone/>
              <a:defRPr sz="1920" b="1"/>
            </a:lvl3pPr>
            <a:lvl4pPr marL="1463105" indent="0">
              <a:buNone/>
              <a:defRPr sz="1707" b="1"/>
            </a:lvl4pPr>
            <a:lvl5pPr marL="1950805" indent="0">
              <a:buNone/>
              <a:defRPr sz="1707" b="1"/>
            </a:lvl5pPr>
            <a:lvl6pPr marL="2438507" indent="0">
              <a:buNone/>
              <a:defRPr sz="1707" b="1"/>
            </a:lvl6pPr>
            <a:lvl7pPr marL="2926208" indent="0">
              <a:buNone/>
              <a:defRPr sz="1707" b="1"/>
            </a:lvl7pPr>
            <a:lvl8pPr marL="3413909" indent="0">
              <a:buNone/>
              <a:defRPr sz="1707" b="1"/>
            </a:lvl8pPr>
            <a:lvl9pPr marL="3901611" indent="0">
              <a:buNone/>
              <a:defRPr sz="1707" b="1"/>
            </a:lvl9pPr>
          </a:lstStyle>
          <a:p>
            <a:pPr marL="0" lvl="0" indent="0" algn="l" defTabSz="975402" rtl="0" eaLnBrk="1" latinLnBrk="0" hangingPunct="1">
              <a:lnSpc>
                <a:spcPct val="110000"/>
              </a:lnSpc>
              <a:spcBef>
                <a:spcPts val="1067"/>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1308508" y="21945611"/>
            <a:ext cx="14434799" cy="17668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16894230" y="16005894"/>
            <a:ext cx="14505888" cy="5273037"/>
          </a:xfrm>
        </p:spPr>
        <p:txBody>
          <a:bodyPr anchor="b"/>
          <a:lstStyle>
            <a:lvl1pPr marL="0" indent="0">
              <a:buNone/>
              <a:defRPr lang="en-US" sz="2560" b="0" i="1" kern="1200" smtClean="0">
                <a:solidFill>
                  <a:schemeClr val="tx1"/>
                </a:solidFill>
                <a:latin typeface="+mn-lt"/>
                <a:ea typeface="+mn-ea"/>
                <a:cs typeface="+mn-cs"/>
              </a:defRPr>
            </a:lvl1pPr>
            <a:lvl2pPr marL="487702" indent="0">
              <a:buNone/>
              <a:defRPr sz="2133" b="1"/>
            </a:lvl2pPr>
            <a:lvl3pPr marL="975402" indent="0">
              <a:buNone/>
              <a:defRPr sz="1920" b="1"/>
            </a:lvl3pPr>
            <a:lvl4pPr marL="1463105" indent="0">
              <a:buNone/>
              <a:defRPr sz="1707" b="1"/>
            </a:lvl4pPr>
            <a:lvl5pPr marL="1950805" indent="0">
              <a:buNone/>
              <a:defRPr sz="1707" b="1"/>
            </a:lvl5pPr>
            <a:lvl6pPr marL="2438507" indent="0">
              <a:buNone/>
              <a:defRPr sz="1707" b="1"/>
            </a:lvl6pPr>
            <a:lvl7pPr marL="2926208" indent="0">
              <a:buNone/>
              <a:defRPr sz="1707" b="1"/>
            </a:lvl7pPr>
            <a:lvl8pPr marL="3413909" indent="0">
              <a:buNone/>
              <a:defRPr sz="1707" b="1"/>
            </a:lvl8pPr>
            <a:lvl9pPr marL="3901611"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16894230" y="21945611"/>
            <a:ext cx="14505888" cy="17668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1308506" y="41082179"/>
            <a:ext cx="11109960" cy="2336800"/>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29671896" y="-46013"/>
            <a:ext cx="1728216" cy="2336800"/>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86580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1298727" y="25173206"/>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1303021" y="6261827"/>
            <a:ext cx="28713074" cy="16585658"/>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1303028" y="25173190"/>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1298727"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85184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150078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1308515" y="6261811"/>
            <a:ext cx="11575961" cy="15683789"/>
          </a:xfrm>
          <a:prstGeom prst="rect">
            <a:avLst/>
          </a:prstGeom>
        </p:spPr>
        <p:txBody>
          <a:bodyPr anchor="b"/>
          <a:lstStyle>
            <a:lvl1pPr>
              <a:defRPr lang="en-US" sz="576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13994606" y="6319536"/>
            <a:ext cx="17405507" cy="31191200"/>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1308515" y="23328473"/>
            <a:ext cx="11575961" cy="14233050"/>
          </a:xfrm>
        </p:spPr>
        <p:txBody>
          <a:bodyPr/>
          <a:lstStyle>
            <a:lvl1pPr marL="0" indent="0">
              <a:buNone/>
              <a:defRPr lang="en-US" sz="2560" i="1" kern="1200" dirty="0" smtClean="0">
                <a:solidFill>
                  <a:schemeClr val="tx1"/>
                </a:solidFill>
                <a:latin typeface="+mn-lt"/>
                <a:ea typeface="+mn-ea"/>
                <a:cs typeface="+mn-cs"/>
              </a:defRPr>
            </a:lvl1pPr>
            <a:lvl2pPr marL="487702" indent="0">
              <a:buNone/>
              <a:defRPr sz="1493"/>
            </a:lvl2pPr>
            <a:lvl3pPr marL="975402" indent="0">
              <a:buNone/>
              <a:defRPr sz="1280"/>
            </a:lvl3pPr>
            <a:lvl4pPr marL="1463105" indent="0">
              <a:buNone/>
              <a:defRPr sz="1067"/>
            </a:lvl4pPr>
            <a:lvl5pPr marL="1950805" indent="0">
              <a:buNone/>
              <a:defRPr sz="1067"/>
            </a:lvl5pPr>
            <a:lvl6pPr marL="2438507" indent="0">
              <a:buNone/>
              <a:defRPr sz="1067"/>
            </a:lvl6pPr>
            <a:lvl7pPr marL="2926208" indent="0">
              <a:buNone/>
              <a:defRPr sz="1067"/>
            </a:lvl7pPr>
            <a:lvl8pPr marL="3413909" indent="0">
              <a:buNone/>
              <a:defRPr sz="1067"/>
            </a:lvl8pPr>
            <a:lvl9pPr marL="3901611"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00365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1308515" y="6261822"/>
            <a:ext cx="11575961" cy="15683795"/>
          </a:xfrm>
          <a:prstGeom prst="rect">
            <a:avLst/>
          </a:prstGeom>
        </p:spPr>
        <p:txBody>
          <a:bodyPr anchor="b"/>
          <a:lstStyle>
            <a:lvl1pPr>
              <a:defRPr lang="en-US" sz="576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13994612" y="6319536"/>
            <a:ext cx="17405504" cy="31191200"/>
          </a:xfrm>
        </p:spPr>
        <p:txBody>
          <a:bodyPr/>
          <a:lstStyle>
            <a:lvl1pPr marL="0" indent="0">
              <a:buNone/>
              <a:defRPr sz="3413"/>
            </a:lvl1pPr>
            <a:lvl2pPr marL="487702" indent="0">
              <a:buNone/>
              <a:defRPr sz="2987"/>
            </a:lvl2pPr>
            <a:lvl3pPr marL="975402" indent="0">
              <a:buNone/>
              <a:defRPr sz="2560"/>
            </a:lvl3pPr>
            <a:lvl4pPr marL="1463105" indent="0">
              <a:buNone/>
              <a:defRPr sz="2133"/>
            </a:lvl4pPr>
            <a:lvl5pPr marL="1950805" indent="0">
              <a:buNone/>
              <a:defRPr sz="2133"/>
            </a:lvl5pPr>
            <a:lvl6pPr marL="2438507" indent="0">
              <a:buNone/>
              <a:defRPr sz="2133"/>
            </a:lvl6pPr>
            <a:lvl7pPr marL="2926208" indent="0">
              <a:buNone/>
              <a:defRPr sz="2133"/>
            </a:lvl7pPr>
            <a:lvl8pPr marL="3413909" indent="0">
              <a:buNone/>
              <a:defRPr sz="2133"/>
            </a:lvl8pPr>
            <a:lvl9pPr marL="3901611" indent="0">
              <a:buNone/>
              <a:defRPr sz="2133"/>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1308515" y="23328473"/>
            <a:ext cx="11575961" cy="14233050"/>
          </a:xfrm>
        </p:spPr>
        <p:txBody>
          <a:bodyPr/>
          <a:lstStyle>
            <a:lvl1pPr marL="0" indent="0">
              <a:buNone/>
              <a:defRPr lang="en-US" sz="2560" i="1" kern="1200" smtClean="0">
                <a:solidFill>
                  <a:schemeClr val="tx1"/>
                </a:solidFill>
                <a:latin typeface="+mn-lt"/>
                <a:ea typeface="+mn-ea"/>
                <a:cs typeface="+mn-cs"/>
              </a:defRPr>
            </a:lvl1pPr>
            <a:lvl2pPr marL="487702" indent="0">
              <a:buNone/>
              <a:defRPr sz="1493"/>
            </a:lvl2pPr>
            <a:lvl3pPr marL="975402" indent="0">
              <a:buNone/>
              <a:defRPr sz="1280"/>
            </a:lvl3pPr>
            <a:lvl4pPr marL="1463105" indent="0">
              <a:buNone/>
              <a:defRPr sz="1067"/>
            </a:lvl4pPr>
            <a:lvl5pPr marL="1950805" indent="0">
              <a:buNone/>
              <a:defRPr sz="1067"/>
            </a:lvl5pPr>
            <a:lvl6pPr marL="2438507" indent="0">
              <a:buNone/>
              <a:defRPr sz="1067"/>
            </a:lvl6pPr>
            <a:lvl7pPr marL="2926208" indent="0">
              <a:buNone/>
              <a:defRPr sz="1067"/>
            </a:lvl7pPr>
            <a:lvl8pPr marL="3413909" indent="0">
              <a:buNone/>
              <a:defRPr sz="1067"/>
            </a:lvl8pPr>
            <a:lvl9pPr marL="3901611"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749298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1303028" y="6261827"/>
            <a:ext cx="28368876" cy="1377983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1303028" y="21163984"/>
            <a:ext cx="28368876" cy="164654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1308506" y="643754"/>
            <a:ext cx="7406640" cy="2336800"/>
          </a:xfrm>
          <a:prstGeom prst="rect">
            <a:avLst/>
          </a:prstGeom>
        </p:spPr>
        <p:txBody>
          <a:bodyPr vert="horz" lIns="91440" tIns="45720" rIns="91440" bIns="45720" rtlCol="0" anchor="ctr"/>
          <a:lstStyle>
            <a:lvl1pPr algn="l">
              <a:defRPr sz="960">
                <a:solidFill>
                  <a:schemeClr val="tx1"/>
                </a:solidFill>
              </a:defRPr>
            </a:lvl1pPr>
          </a:lstStyle>
          <a:p>
            <a:fld id="{81B8F32D-D8B6-4B9E-9CBF-DCAC30B7B93D}" type="datetimeFigureOut">
              <a:rPr lang="en-US" smtClean="0"/>
              <a:pPr/>
              <a:t>12/5/2022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1308506" y="41082179"/>
            <a:ext cx="11109960" cy="2336800"/>
          </a:xfrm>
          <a:prstGeom prst="rect">
            <a:avLst/>
          </a:prstGeom>
        </p:spPr>
        <p:txBody>
          <a:bodyPr vert="horz" lIns="91440" tIns="45720" rIns="91440" bIns="45720" rtlCol="0" anchor="ctr"/>
          <a:lstStyle>
            <a:lvl1pPr algn="l">
              <a:defRPr sz="96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29671896" y="643754"/>
            <a:ext cx="1728216" cy="2336800"/>
          </a:xfrm>
          <a:prstGeom prst="rect">
            <a:avLst/>
          </a:prstGeom>
        </p:spPr>
        <p:txBody>
          <a:bodyPr vert="horz" lIns="91440" tIns="45720" rIns="91440" bIns="45720" rtlCol="0" anchor="ctr"/>
          <a:lstStyle>
            <a:lvl1pPr algn="r">
              <a:defRPr sz="96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1303028"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0814196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75402" rtl="0" eaLnBrk="1" latinLnBrk="0" hangingPunct="1">
        <a:lnSpc>
          <a:spcPct val="100000"/>
        </a:lnSpc>
        <a:spcBef>
          <a:spcPct val="0"/>
        </a:spcBef>
        <a:buNone/>
        <a:defRPr sz="7040" kern="1200">
          <a:solidFill>
            <a:schemeClr val="tx1"/>
          </a:solidFill>
          <a:latin typeface="+mj-lt"/>
          <a:ea typeface="+mj-ea"/>
          <a:cs typeface="+mj-cs"/>
        </a:defRPr>
      </a:lvl1pPr>
    </p:titleStyle>
    <p:bodyStyle>
      <a:lvl1pPr marL="0" indent="0" algn="l" defTabSz="975402" rtl="0" eaLnBrk="1" latinLnBrk="0" hangingPunct="1">
        <a:lnSpc>
          <a:spcPct val="100000"/>
        </a:lnSpc>
        <a:spcBef>
          <a:spcPts val="1067"/>
        </a:spcBef>
        <a:buFont typeface="Arial" panose="020B0604020202020204" pitchFamily="34" charset="0"/>
        <a:buNone/>
        <a:defRPr sz="2560" kern="1200">
          <a:solidFill>
            <a:schemeClr val="tx1"/>
          </a:solidFill>
          <a:latin typeface="+mn-lt"/>
          <a:ea typeface="+mn-ea"/>
          <a:cs typeface="+mn-cs"/>
        </a:defRPr>
      </a:lvl1pPr>
      <a:lvl2pPr marL="731552" indent="-243851" algn="l" defTabSz="975402" rtl="0" eaLnBrk="1" latinLnBrk="0" hangingPunct="1">
        <a:lnSpc>
          <a:spcPct val="100000"/>
        </a:lnSpc>
        <a:spcBef>
          <a:spcPts val="533"/>
        </a:spcBef>
        <a:buFont typeface="Arial" panose="020B0604020202020204" pitchFamily="34" charset="0"/>
        <a:buChar char="•"/>
        <a:defRPr sz="2133" kern="1200">
          <a:solidFill>
            <a:schemeClr val="tx1"/>
          </a:solidFill>
          <a:latin typeface="+mn-lt"/>
          <a:ea typeface="+mn-ea"/>
          <a:cs typeface="+mn-cs"/>
        </a:defRPr>
      </a:lvl2pPr>
      <a:lvl3pPr marL="975402" indent="0" algn="l" defTabSz="975402" rtl="0" eaLnBrk="1" latinLnBrk="0" hangingPunct="1">
        <a:lnSpc>
          <a:spcPct val="100000"/>
        </a:lnSpc>
        <a:spcBef>
          <a:spcPts val="533"/>
        </a:spcBef>
        <a:buFont typeface="Arial" panose="020B0604020202020204" pitchFamily="34" charset="0"/>
        <a:buNone/>
        <a:defRPr sz="2133" kern="1200">
          <a:solidFill>
            <a:schemeClr val="tx1"/>
          </a:solidFill>
          <a:latin typeface="+mn-lt"/>
          <a:ea typeface="+mn-ea"/>
          <a:cs typeface="+mn-cs"/>
        </a:defRPr>
      </a:lvl3pPr>
      <a:lvl4pPr marL="1706955" indent="-243851" algn="l" defTabSz="975402" rtl="0" eaLnBrk="1" latinLnBrk="0" hangingPunct="1">
        <a:lnSpc>
          <a:spcPct val="100000"/>
        </a:lnSpc>
        <a:spcBef>
          <a:spcPts val="533"/>
        </a:spcBef>
        <a:buFont typeface="Arial" panose="020B0604020202020204" pitchFamily="34" charset="0"/>
        <a:buChar char="•"/>
        <a:defRPr sz="1920" kern="1200">
          <a:solidFill>
            <a:schemeClr val="tx1"/>
          </a:solidFill>
          <a:latin typeface="+mn-lt"/>
          <a:ea typeface="+mn-ea"/>
          <a:cs typeface="+mn-cs"/>
        </a:defRPr>
      </a:lvl4pPr>
      <a:lvl5pPr marL="1950805" indent="0" algn="l" defTabSz="975402" rtl="0" eaLnBrk="1" latinLnBrk="0" hangingPunct="1">
        <a:lnSpc>
          <a:spcPct val="100000"/>
        </a:lnSpc>
        <a:spcBef>
          <a:spcPts val="533"/>
        </a:spcBef>
        <a:buFont typeface="Arial" panose="020B0604020202020204" pitchFamily="34" charset="0"/>
        <a:buNone/>
        <a:defRPr sz="1920" kern="1200">
          <a:solidFill>
            <a:schemeClr val="tx1"/>
          </a:solidFill>
          <a:latin typeface="+mn-lt"/>
          <a:ea typeface="+mn-ea"/>
          <a:cs typeface="+mn-cs"/>
        </a:defRPr>
      </a:lvl5pPr>
      <a:lvl6pPr marL="2682357"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60"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60"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62"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402" rtl="0" eaLnBrk="1" latinLnBrk="0" hangingPunct="1">
        <a:defRPr sz="1920" kern="1200">
          <a:solidFill>
            <a:schemeClr val="tx1"/>
          </a:solidFill>
          <a:latin typeface="+mn-lt"/>
          <a:ea typeface="+mn-ea"/>
          <a:cs typeface="+mn-cs"/>
        </a:defRPr>
      </a:lvl1pPr>
      <a:lvl2pPr marL="487702" algn="l" defTabSz="975402" rtl="0" eaLnBrk="1" latinLnBrk="0" hangingPunct="1">
        <a:defRPr sz="1920" kern="1200">
          <a:solidFill>
            <a:schemeClr val="tx1"/>
          </a:solidFill>
          <a:latin typeface="+mn-lt"/>
          <a:ea typeface="+mn-ea"/>
          <a:cs typeface="+mn-cs"/>
        </a:defRPr>
      </a:lvl2pPr>
      <a:lvl3pPr marL="975402" algn="l" defTabSz="975402" rtl="0" eaLnBrk="1" latinLnBrk="0" hangingPunct="1">
        <a:defRPr sz="1920" kern="1200">
          <a:solidFill>
            <a:schemeClr val="tx1"/>
          </a:solidFill>
          <a:latin typeface="+mn-lt"/>
          <a:ea typeface="+mn-ea"/>
          <a:cs typeface="+mn-cs"/>
        </a:defRPr>
      </a:lvl3pPr>
      <a:lvl4pPr marL="1463105" algn="l" defTabSz="975402" rtl="0" eaLnBrk="1" latinLnBrk="0" hangingPunct="1">
        <a:defRPr sz="1920" kern="1200">
          <a:solidFill>
            <a:schemeClr val="tx1"/>
          </a:solidFill>
          <a:latin typeface="+mn-lt"/>
          <a:ea typeface="+mn-ea"/>
          <a:cs typeface="+mn-cs"/>
        </a:defRPr>
      </a:lvl4pPr>
      <a:lvl5pPr marL="1950805" algn="l" defTabSz="975402" rtl="0" eaLnBrk="1" latinLnBrk="0" hangingPunct="1">
        <a:defRPr sz="1920" kern="1200">
          <a:solidFill>
            <a:schemeClr val="tx1"/>
          </a:solidFill>
          <a:latin typeface="+mn-lt"/>
          <a:ea typeface="+mn-ea"/>
          <a:cs typeface="+mn-cs"/>
        </a:defRPr>
      </a:lvl5pPr>
      <a:lvl6pPr marL="2438507" algn="l" defTabSz="975402" rtl="0" eaLnBrk="1" latinLnBrk="0" hangingPunct="1">
        <a:defRPr sz="1920" kern="1200">
          <a:solidFill>
            <a:schemeClr val="tx1"/>
          </a:solidFill>
          <a:latin typeface="+mn-lt"/>
          <a:ea typeface="+mn-ea"/>
          <a:cs typeface="+mn-cs"/>
        </a:defRPr>
      </a:lvl6pPr>
      <a:lvl7pPr marL="2926208" algn="l" defTabSz="975402" rtl="0" eaLnBrk="1" latinLnBrk="0" hangingPunct="1">
        <a:defRPr sz="1920" kern="1200">
          <a:solidFill>
            <a:schemeClr val="tx1"/>
          </a:solidFill>
          <a:latin typeface="+mn-lt"/>
          <a:ea typeface="+mn-ea"/>
          <a:cs typeface="+mn-cs"/>
        </a:defRPr>
      </a:lvl7pPr>
      <a:lvl8pPr marL="3413909" algn="l" defTabSz="975402" rtl="0" eaLnBrk="1" latinLnBrk="0" hangingPunct="1">
        <a:defRPr sz="1920" kern="1200">
          <a:solidFill>
            <a:schemeClr val="tx1"/>
          </a:solidFill>
          <a:latin typeface="+mn-lt"/>
          <a:ea typeface="+mn-ea"/>
          <a:cs typeface="+mn-cs"/>
        </a:defRPr>
      </a:lvl8pPr>
      <a:lvl9pPr marL="3901611" algn="l" defTabSz="975402"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1" name="Picture 90" descr="A picture containing different&#10;&#10;Description automatically generated">
            <a:extLst>
              <a:ext uri="{FF2B5EF4-FFF2-40B4-BE49-F238E27FC236}">
                <a16:creationId xmlns:a16="http://schemas.microsoft.com/office/drawing/2014/main" id="{E08C9CA6-ADBC-3165-1A81-26E7010372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88667" y="31281777"/>
            <a:ext cx="9941065" cy="9322940"/>
          </a:xfrm>
          <a:prstGeom prst="rect">
            <a:avLst/>
          </a:prstGeom>
        </p:spPr>
      </p:pic>
      <p:cxnSp>
        <p:nvCxnSpPr>
          <p:cNvPr id="65" name="Straight Connector 6">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18810512"/>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6" name="Straight Connector 8">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7" name="Straight Connector 10">
            <a:extLst>
              <a:ext uri="{FF2B5EF4-FFF2-40B4-BE49-F238E27FC236}">
                <a16:creationId xmlns:a16="http://schemas.microsoft.com/office/drawing/2014/main" id="{7DA568B4-06BE-42A6-A5B6-A0FC251DAE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18810512"/>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ACC85BFE-0D03-41B5-87E4-5FA667FA55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15" name="Rectangle 14">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56800" y="18288007"/>
            <a:ext cx="13004800" cy="73152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dirty="0"/>
          </a:p>
        </p:txBody>
      </p:sp>
      <p:cxnSp>
        <p:nvCxnSpPr>
          <p:cNvPr id="17" name="Straight Connector 16">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2FF7375D-28F0-EF21-75B3-4CEEDF706381}"/>
              </a:ext>
            </a:extLst>
          </p:cNvPr>
          <p:cNvSpPr txBox="1"/>
          <p:nvPr/>
        </p:nvSpPr>
        <p:spPr>
          <a:xfrm>
            <a:off x="0" y="0"/>
            <a:ext cx="32918400" cy="4247317"/>
          </a:xfrm>
          <a:prstGeom prst="rect">
            <a:avLst/>
          </a:prstGeom>
          <a:solidFill>
            <a:srgbClr val="000000"/>
          </a:solidFill>
        </p:spPr>
        <p:txBody>
          <a:bodyPr wrap="square" rtlCol="0">
            <a:spAutoFit/>
          </a:bodyPr>
          <a:lstStyle/>
          <a:p>
            <a:endParaRPr lang="en-US" sz="5400" dirty="0"/>
          </a:p>
          <a:p>
            <a:endParaRPr lang="en-US" sz="5400" dirty="0"/>
          </a:p>
          <a:p>
            <a:endParaRPr lang="en-US" sz="5400" dirty="0"/>
          </a:p>
          <a:p>
            <a:endParaRPr lang="en-US" sz="5400" dirty="0"/>
          </a:p>
          <a:p>
            <a:endParaRPr lang="en-US" sz="5400" dirty="0"/>
          </a:p>
        </p:txBody>
      </p:sp>
      <p:sp>
        <p:nvSpPr>
          <p:cNvPr id="6" name="TextBox 5">
            <a:extLst>
              <a:ext uri="{FF2B5EF4-FFF2-40B4-BE49-F238E27FC236}">
                <a16:creationId xmlns:a16="http://schemas.microsoft.com/office/drawing/2014/main" id="{50E5E7D1-1D72-D64A-356C-C6034C806488}"/>
              </a:ext>
            </a:extLst>
          </p:cNvPr>
          <p:cNvSpPr txBox="1"/>
          <p:nvPr/>
        </p:nvSpPr>
        <p:spPr>
          <a:xfrm>
            <a:off x="3132280" y="1"/>
            <a:ext cx="26568806" cy="3797963"/>
          </a:xfrm>
          <a:prstGeom prst="rect">
            <a:avLst/>
          </a:prstGeom>
          <a:noFill/>
        </p:spPr>
        <p:txBody>
          <a:bodyPr wrap="square" rtlCol="0">
            <a:spAutoFit/>
          </a:bodyPr>
          <a:lstStyle/>
          <a:p>
            <a:pPr algn="ctr"/>
            <a:r>
              <a:rPr lang="en-US" sz="7680" b="1" dirty="0">
                <a:solidFill>
                  <a:srgbClr val="F1B82D"/>
                </a:solidFill>
              </a:rPr>
              <a:t>DeepCryoPicker</a:t>
            </a:r>
          </a:p>
          <a:p>
            <a:pPr algn="ctr"/>
            <a:r>
              <a:rPr lang="en-US" sz="6400" dirty="0">
                <a:solidFill>
                  <a:schemeClr val="bg1"/>
                </a:solidFill>
              </a:rPr>
              <a:t>An unsupervised learning approach for fully automated single particle picking in Cryo-EM images</a:t>
            </a:r>
          </a:p>
          <a:p>
            <a:pPr algn="ctr"/>
            <a:r>
              <a:rPr lang="en-US" sz="3600" dirty="0">
                <a:solidFill>
                  <a:schemeClr val="bg1"/>
                </a:solidFill>
              </a:rPr>
              <a:t>Zachary M. Lipperd, </a:t>
            </a:r>
            <a:r>
              <a:rPr lang="en-US" sz="3600" dirty="0" err="1">
                <a:solidFill>
                  <a:schemeClr val="bg1"/>
                </a:solidFill>
              </a:rPr>
              <a:t>Jianlin</a:t>
            </a:r>
            <a:r>
              <a:rPr lang="en-US" sz="3600" dirty="0">
                <a:solidFill>
                  <a:schemeClr val="bg1"/>
                </a:solidFill>
              </a:rPr>
              <a:t> Cheng</a:t>
            </a:r>
          </a:p>
        </p:txBody>
      </p:sp>
      <p:pic>
        <p:nvPicPr>
          <p:cNvPr id="29" name="Picture 28" descr="Logo&#10;&#10;Description automatically generated">
            <a:extLst>
              <a:ext uri="{FF2B5EF4-FFF2-40B4-BE49-F238E27FC236}">
                <a16:creationId xmlns:a16="http://schemas.microsoft.com/office/drawing/2014/main" id="{0E7D47AB-E81F-9814-ABBB-4B5460F11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47160" y="337272"/>
            <a:ext cx="2991495" cy="3123420"/>
          </a:xfrm>
          <a:prstGeom prst="rect">
            <a:avLst/>
          </a:prstGeom>
        </p:spPr>
      </p:pic>
      <p:sp>
        <p:nvSpPr>
          <p:cNvPr id="35" name="TextBox 34">
            <a:extLst>
              <a:ext uri="{FF2B5EF4-FFF2-40B4-BE49-F238E27FC236}">
                <a16:creationId xmlns:a16="http://schemas.microsoft.com/office/drawing/2014/main" id="{BD2043AA-BEDE-476C-E130-77B2EF78DDE4}"/>
              </a:ext>
            </a:extLst>
          </p:cNvPr>
          <p:cNvSpPr txBox="1"/>
          <p:nvPr/>
        </p:nvSpPr>
        <p:spPr>
          <a:xfrm>
            <a:off x="705597" y="17197844"/>
            <a:ext cx="9594102" cy="7040512"/>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Protein complexes are macromolecules essential to the functioning and well-being of all living organisms. The structure of a protein complex, in particular the region of interaction between multiple protein subunits (i.e., chains), has a notable influence on the biological function of the complex. Fundamental research in fields such as drug discovery and materials science can benefit from an enhanced understanding of these protein complexes.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We plan to develop advanced deep learning methods to reconstruct protein structures automatically and accurately from cryo-EM data, leveraging the large amount of high-resolution cryo-EM data accumulated in the field and the latest advances in the deep learning technology. The end goal is to build high-resolution full-atom structures of any protein.</a:t>
            </a:r>
          </a:p>
        </p:txBody>
      </p:sp>
      <p:sp>
        <p:nvSpPr>
          <p:cNvPr id="38" name="TextBox 37">
            <a:extLst>
              <a:ext uri="{FF2B5EF4-FFF2-40B4-BE49-F238E27FC236}">
                <a16:creationId xmlns:a16="http://schemas.microsoft.com/office/drawing/2014/main" id="{9C293FCD-AC89-ED0A-D1EC-5807CA16A87F}"/>
              </a:ext>
            </a:extLst>
          </p:cNvPr>
          <p:cNvSpPr txBox="1"/>
          <p:nvPr/>
        </p:nvSpPr>
        <p:spPr>
          <a:xfrm>
            <a:off x="679748" y="16371587"/>
            <a:ext cx="9619953" cy="830997"/>
          </a:xfrm>
          <a:prstGeom prst="rect">
            <a:avLst/>
          </a:prstGeom>
          <a:solidFill>
            <a:schemeClr val="tx1"/>
          </a:solidFill>
        </p:spPr>
        <p:txBody>
          <a:bodyPr wrap="square" rtlCol="0">
            <a:spAutoFit/>
          </a:bodyPr>
          <a:lstStyle/>
          <a:p>
            <a:pPr algn="ctr"/>
            <a:r>
              <a:rPr lang="en-US" sz="4800" b="1" dirty="0">
                <a:solidFill>
                  <a:schemeClr val="bg1"/>
                </a:solidFill>
              </a:rPr>
              <a:t>Background</a:t>
            </a:r>
          </a:p>
        </p:txBody>
      </p:sp>
      <p:sp>
        <p:nvSpPr>
          <p:cNvPr id="45" name="TextBox 44">
            <a:extLst>
              <a:ext uri="{FF2B5EF4-FFF2-40B4-BE49-F238E27FC236}">
                <a16:creationId xmlns:a16="http://schemas.microsoft.com/office/drawing/2014/main" id="{EC3ECCA0-6EFF-BCB7-284D-D8797F03E8C0}"/>
              </a:ext>
            </a:extLst>
          </p:cNvPr>
          <p:cNvSpPr txBox="1"/>
          <p:nvPr/>
        </p:nvSpPr>
        <p:spPr>
          <a:xfrm>
            <a:off x="11333868" y="21315398"/>
            <a:ext cx="10250660" cy="10328000"/>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In this stage we apply various image preprocessing techniques to improve the quality of noisy cryo-EM images. </a:t>
            </a:r>
            <a:r>
              <a:rPr lang="en-US" sz="2800" dirty="0">
                <a:latin typeface="Arial" panose="020B0604020202020204" pitchFamily="34" charset="0"/>
                <a:cs typeface="Arial" panose="020B0604020202020204" pitchFamily="34" charset="0"/>
              </a:rPr>
              <a:t>There are two benefits of using the preprocessing: Firstly, improve the contrast of the cryo-EM images by increasing the particle’s intensity. Secondly, pre-grouping the pixels inside each particle makes them easier to be isolated by the clustering algorithm</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The preprocessing tools are selected based on three main objectives:</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global contrast of the cryo-EM</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local contrast and increasing the intensity level of each particle</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particle shapes inside the cryo-EM images.</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Illustration of effects of the cryo-EM image analysis on a zoom-in selected particle region using two different examples. a and </a:t>
            </a:r>
            <a:r>
              <a:rPr lang="en-US" sz="2800" dirty="0" err="1">
                <a:latin typeface="Arial" panose="020B0604020202020204" pitchFamily="34" charset="0"/>
                <a:cs typeface="Arial" panose="020B0604020202020204" pitchFamily="34" charset="0"/>
              </a:rPr>
              <a:t>i</a:t>
            </a:r>
            <a:r>
              <a:rPr lang="en-US" sz="2800" dirty="0">
                <a:latin typeface="Arial" panose="020B0604020202020204" pitchFamily="34" charset="0"/>
                <a:cs typeface="Arial" panose="020B0604020202020204" pitchFamily="34" charset="0"/>
              </a:rPr>
              <a:t>) zoom-in of selected particle region in the micrograph image. b and j) normalized single particle image region. c and k) contrast enhancement correction (CEC). d and l) after applying the histogram equalization. e and m) image resonation with Wiener filtering. f and n) contrast-limited adaptive histogram equalization. g and o) image guided filtering. h and p) morphological image operation.</a:t>
            </a:r>
          </a:p>
        </p:txBody>
      </p:sp>
      <p:sp>
        <p:nvSpPr>
          <p:cNvPr id="49" name="TextBox 48">
            <a:extLst>
              <a:ext uri="{FF2B5EF4-FFF2-40B4-BE49-F238E27FC236}">
                <a16:creationId xmlns:a16="http://schemas.microsoft.com/office/drawing/2014/main" id="{7E236B78-AAE5-D09B-AFAB-1B5AFE369F4F}"/>
              </a:ext>
            </a:extLst>
          </p:cNvPr>
          <p:cNvSpPr txBox="1"/>
          <p:nvPr/>
        </p:nvSpPr>
        <p:spPr>
          <a:xfrm>
            <a:off x="679745" y="24427239"/>
            <a:ext cx="9574473" cy="830997"/>
          </a:xfrm>
          <a:prstGeom prst="rect">
            <a:avLst/>
          </a:prstGeom>
          <a:solidFill>
            <a:schemeClr val="tx1"/>
          </a:solidFill>
        </p:spPr>
        <p:txBody>
          <a:bodyPr wrap="square" rtlCol="0">
            <a:spAutoFit/>
          </a:bodyPr>
          <a:lstStyle/>
          <a:p>
            <a:pPr algn="ctr"/>
            <a:r>
              <a:rPr lang="en-US" sz="4800" b="1" dirty="0">
                <a:solidFill>
                  <a:schemeClr val="bg1"/>
                </a:solidFill>
              </a:rPr>
              <a:t>Cryo-EM</a:t>
            </a:r>
          </a:p>
        </p:txBody>
      </p:sp>
      <p:sp>
        <p:nvSpPr>
          <p:cNvPr id="52" name="TextBox 51">
            <a:extLst>
              <a:ext uri="{FF2B5EF4-FFF2-40B4-BE49-F238E27FC236}">
                <a16:creationId xmlns:a16="http://schemas.microsoft.com/office/drawing/2014/main" id="{D87F8C32-EE54-E5C8-C945-916E1AE2F5C5}"/>
              </a:ext>
            </a:extLst>
          </p:cNvPr>
          <p:cNvSpPr txBox="1"/>
          <p:nvPr/>
        </p:nvSpPr>
        <p:spPr>
          <a:xfrm>
            <a:off x="679746" y="25314588"/>
            <a:ext cx="9574472" cy="3970318"/>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Cryogenic electron microscopy (cryo-EM) has emerged as a major experimental technology to determine protein structures as it reached atomic resolution (1.2-4Å).</a:t>
            </a:r>
          </a:p>
          <a:p>
            <a:r>
              <a:rPr lang="en-US" sz="2800" dirty="0">
                <a:latin typeface="Arial" panose="020B0604020202020204" pitchFamily="34" charset="0"/>
                <a:ea typeface="Yu Mincho" panose="02020400000000000000" pitchFamily="18" charset="-128"/>
              </a:rPr>
              <a:t>Compared to traditional techniques (i.e., X- ray crystallography and nuclear magnetic resonance), cryo-EM has the unique capability of determining the quaternary structures of large protein complexes and assemblies that are difficult or impossible for traditional techniques to handle. </a:t>
            </a:r>
          </a:p>
        </p:txBody>
      </p:sp>
      <p:sp>
        <p:nvSpPr>
          <p:cNvPr id="56" name="TextBox 55">
            <a:extLst>
              <a:ext uri="{FF2B5EF4-FFF2-40B4-BE49-F238E27FC236}">
                <a16:creationId xmlns:a16="http://schemas.microsoft.com/office/drawing/2014/main" id="{20EF994F-30DF-4EA0-E6E2-3E100A8ED01C}"/>
              </a:ext>
            </a:extLst>
          </p:cNvPr>
          <p:cNvSpPr txBox="1"/>
          <p:nvPr/>
        </p:nvSpPr>
        <p:spPr>
          <a:xfrm>
            <a:off x="0" y="40771909"/>
            <a:ext cx="32918400" cy="3139321"/>
          </a:xfrm>
          <a:prstGeom prst="rect">
            <a:avLst/>
          </a:prstGeom>
          <a:solidFill>
            <a:schemeClr val="tx1"/>
          </a:solidFill>
        </p:spPr>
        <p:txBody>
          <a:bodyPr wrap="square" rtlCol="0">
            <a:spAutoFit/>
          </a:bodyPr>
          <a:lstStyle/>
          <a:p>
            <a:endParaRPr lang="en-US" sz="6600" dirty="0"/>
          </a:p>
          <a:p>
            <a:endParaRPr lang="en-US" sz="6600" dirty="0"/>
          </a:p>
          <a:p>
            <a:endParaRPr lang="en-US" sz="6600" dirty="0"/>
          </a:p>
        </p:txBody>
      </p:sp>
      <p:pic>
        <p:nvPicPr>
          <p:cNvPr id="59" name="Picture 58" descr="Text&#10;&#10;Description automatically generated">
            <a:extLst>
              <a:ext uri="{FF2B5EF4-FFF2-40B4-BE49-F238E27FC236}">
                <a16:creationId xmlns:a16="http://schemas.microsoft.com/office/drawing/2014/main" id="{81F93803-8B79-80F5-1E1B-A341F7A1F2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940" y="41305189"/>
            <a:ext cx="7262024" cy="2220214"/>
          </a:xfrm>
          <a:prstGeom prst="rect">
            <a:avLst/>
          </a:prstGeom>
        </p:spPr>
      </p:pic>
      <p:sp>
        <p:nvSpPr>
          <p:cNvPr id="71" name="TextBox 70">
            <a:extLst>
              <a:ext uri="{FF2B5EF4-FFF2-40B4-BE49-F238E27FC236}">
                <a16:creationId xmlns:a16="http://schemas.microsoft.com/office/drawing/2014/main" id="{E6F26481-0D0C-68EB-B843-427BE2537CDE}"/>
              </a:ext>
            </a:extLst>
          </p:cNvPr>
          <p:cNvSpPr txBox="1"/>
          <p:nvPr/>
        </p:nvSpPr>
        <p:spPr>
          <a:xfrm>
            <a:off x="783176" y="34354679"/>
            <a:ext cx="9471042" cy="6250038"/>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Cryo-EM micrographs contains two-dimensional projections of the particles in different orientations. Generally, cryo-EM images have low contrast, due to the similarity of the electron density of the protein to that of the surrounding solution, as well as the limited electron dose used in data collection. </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In addition, the micrographs may contain sections of ice, deformed particles, protein aggregates, etc., which can complicate particle picking. Because a large number of single-particle images must be extracted from cryo-EM micrographs to form a reliable 3D reconstruction of the underlying structure, particle recognition, represents a significant bottleneck in cryo-EM structure determination.</a:t>
            </a:r>
          </a:p>
        </p:txBody>
      </p:sp>
      <p:sp>
        <p:nvSpPr>
          <p:cNvPr id="72" name="TextBox 71">
            <a:extLst>
              <a:ext uri="{FF2B5EF4-FFF2-40B4-BE49-F238E27FC236}">
                <a16:creationId xmlns:a16="http://schemas.microsoft.com/office/drawing/2014/main" id="{34F6AA53-D5AE-AFF4-138B-DCCCDB57D378}"/>
              </a:ext>
            </a:extLst>
          </p:cNvPr>
          <p:cNvSpPr txBox="1"/>
          <p:nvPr/>
        </p:nvSpPr>
        <p:spPr>
          <a:xfrm>
            <a:off x="594404" y="4749715"/>
            <a:ext cx="9659815" cy="830997"/>
          </a:xfrm>
          <a:prstGeom prst="rect">
            <a:avLst/>
          </a:prstGeom>
          <a:solidFill>
            <a:schemeClr val="tx1"/>
          </a:solidFill>
        </p:spPr>
        <p:txBody>
          <a:bodyPr wrap="square" rtlCol="0">
            <a:spAutoFit/>
          </a:bodyPr>
          <a:lstStyle/>
          <a:p>
            <a:pPr algn="ctr"/>
            <a:r>
              <a:rPr lang="en-US" sz="4800" b="1" dirty="0">
                <a:solidFill>
                  <a:schemeClr val="bg1"/>
                </a:solidFill>
              </a:rPr>
              <a:t>Project Overview</a:t>
            </a:r>
          </a:p>
        </p:txBody>
      </p:sp>
      <p:sp>
        <p:nvSpPr>
          <p:cNvPr id="74" name="TextBox 73">
            <a:extLst>
              <a:ext uri="{FF2B5EF4-FFF2-40B4-BE49-F238E27FC236}">
                <a16:creationId xmlns:a16="http://schemas.microsoft.com/office/drawing/2014/main" id="{52D647B0-DA80-0503-8ED9-5AEE2E77F847}"/>
              </a:ext>
            </a:extLst>
          </p:cNvPr>
          <p:cNvSpPr txBox="1"/>
          <p:nvPr/>
        </p:nvSpPr>
        <p:spPr>
          <a:xfrm>
            <a:off x="594404" y="5678796"/>
            <a:ext cx="9705297" cy="10433625"/>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The advancement of cryogenic electron microscopy (cryo-EM) technology has stimulated a revolution in structural biology of studying large protein complexes and assemblies that were unable to be well studied before. However, Computational reconstruction of these protein structures from cryo-EM image data remains a time-consuming, labor-intensive, error-prone, and often inaccurate process. </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Difficulties in creating these computational models come from three major areas:</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Bottleneck in picking protein particles in cryo-EM images</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Substantial noise in 3D cryo-EM density maps generated from particle images, </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lack of automated and accurate methods to build protein structures from density maps. </a:t>
            </a:r>
          </a:p>
          <a:p>
            <a:pPr marL="457200" indent="-457200">
              <a:buFont typeface="Arial" panose="020B0604020202020204" pitchFamily="34" charset="0"/>
              <a:buChar char="•"/>
            </a:pPr>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To address the issue of picking protein particles in cryo-EM images, the goal of DeepCryoPicker is to develop 2D transformer networks built on top of the attention mechanism that perform better than traditional convolutional and recurrent neural networks in image processing to pick single protein particles accurately and automatically in cryo-EM image data via a novel combination of unsupervised and supervised learning.</a:t>
            </a:r>
          </a:p>
        </p:txBody>
      </p:sp>
      <p:sp>
        <p:nvSpPr>
          <p:cNvPr id="77" name="TextBox 76">
            <a:extLst>
              <a:ext uri="{FF2B5EF4-FFF2-40B4-BE49-F238E27FC236}">
                <a16:creationId xmlns:a16="http://schemas.microsoft.com/office/drawing/2014/main" id="{4E3F6694-0856-2FDF-0098-569AE9AA770F}"/>
              </a:ext>
            </a:extLst>
          </p:cNvPr>
          <p:cNvSpPr txBox="1"/>
          <p:nvPr/>
        </p:nvSpPr>
        <p:spPr>
          <a:xfrm>
            <a:off x="11333870" y="5580712"/>
            <a:ext cx="10250659" cy="6124754"/>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Particle picking from 2D micrographs is a challenge due to the diversity of particle shapes and the extremely low signal-to-noise ratio of the micrographs. Human involvement is required to create a high-quality set of particles for input to the downstream structure determination steps. Previous supervised machine learning methods for particle picking require large training dataset, which requires extensive manual annotation.</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Goal is to create a fully automated, unsupervised approach for single particle picking in cryo-EM micrographs. </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The general framework of DeepCryoPicker: Fully Automated Single Particle Picking.</a:t>
            </a:r>
          </a:p>
          <a:p>
            <a:endParaRPr lang="en-US" sz="2800" dirty="0">
              <a:latin typeface="Arial" panose="020B0604020202020204" pitchFamily="34" charset="0"/>
              <a:ea typeface="Yu Mincho" panose="02020400000000000000" pitchFamily="18" charset="-128"/>
            </a:endParaRPr>
          </a:p>
        </p:txBody>
      </p:sp>
      <p:sp>
        <p:nvSpPr>
          <p:cNvPr id="81" name="TextBox 80">
            <a:extLst>
              <a:ext uri="{FF2B5EF4-FFF2-40B4-BE49-F238E27FC236}">
                <a16:creationId xmlns:a16="http://schemas.microsoft.com/office/drawing/2014/main" id="{A00889DB-6364-1E65-B183-EFBC33911F6E}"/>
              </a:ext>
            </a:extLst>
          </p:cNvPr>
          <p:cNvSpPr txBox="1"/>
          <p:nvPr/>
        </p:nvSpPr>
        <p:spPr>
          <a:xfrm>
            <a:off x="11333869" y="20484401"/>
            <a:ext cx="10250659" cy="830997"/>
          </a:xfrm>
          <a:prstGeom prst="rect">
            <a:avLst/>
          </a:prstGeom>
          <a:solidFill>
            <a:schemeClr val="tx1"/>
          </a:solidFill>
        </p:spPr>
        <p:txBody>
          <a:bodyPr wrap="square" rtlCol="0">
            <a:spAutoFit/>
          </a:bodyPr>
          <a:lstStyle/>
          <a:p>
            <a:pPr algn="ctr"/>
            <a:r>
              <a:rPr lang="en-US" sz="4800" b="1" dirty="0">
                <a:solidFill>
                  <a:schemeClr val="bg1"/>
                </a:solidFill>
              </a:rPr>
              <a:t>Pre-Processing</a:t>
            </a:r>
          </a:p>
        </p:txBody>
      </p:sp>
      <p:sp>
        <p:nvSpPr>
          <p:cNvPr id="82" name="TextBox 81">
            <a:extLst>
              <a:ext uri="{FF2B5EF4-FFF2-40B4-BE49-F238E27FC236}">
                <a16:creationId xmlns:a16="http://schemas.microsoft.com/office/drawing/2014/main" id="{5B0A946A-6926-7B1C-1B3E-7EFD7217F014}"/>
              </a:ext>
            </a:extLst>
          </p:cNvPr>
          <p:cNvSpPr txBox="1"/>
          <p:nvPr/>
        </p:nvSpPr>
        <p:spPr>
          <a:xfrm>
            <a:off x="22572772" y="16434497"/>
            <a:ext cx="9640031" cy="5262979"/>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Particle picking, is based on image cleaning and shape detection using a modified Circular Hough Transform algorithm to effectively detect the shape and center of each particle and create a bounding box to encapsulate the particles.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A binary mask of each cryo-EM cluster image is cleaned based on removal of the small and non-circular objects via size filtering and roundness filtering.  a and  c) particle clustering image before binary image cleaning and non-circular object removal. b and c) article clustering image after binary image cleaning and non-circular object removal </a:t>
            </a:r>
          </a:p>
        </p:txBody>
      </p:sp>
      <p:sp>
        <p:nvSpPr>
          <p:cNvPr id="84" name="TextBox 83">
            <a:extLst>
              <a:ext uri="{FF2B5EF4-FFF2-40B4-BE49-F238E27FC236}">
                <a16:creationId xmlns:a16="http://schemas.microsoft.com/office/drawing/2014/main" id="{FEBCA16A-B7BC-72CB-BD97-09BD1AB9F77A}"/>
              </a:ext>
            </a:extLst>
          </p:cNvPr>
          <p:cNvSpPr txBox="1"/>
          <p:nvPr/>
        </p:nvSpPr>
        <p:spPr>
          <a:xfrm>
            <a:off x="15265265" y="10805544"/>
            <a:ext cx="6319263" cy="9571851"/>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 </a:t>
            </a:r>
          </a:p>
          <a:p>
            <a:r>
              <a:rPr lang="en-US" sz="2800" dirty="0">
                <a:latin typeface="Arial" panose="020B0604020202020204" pitchFamily="34" charset="0"/>
                <a:ea typeface="Yu Mincho" panose="02020400000000000000" pitchFamily="18" charset="-128"/>
              </a:rPr>
              <a:t>The fully automated approach has three main stages: </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Preprocessing</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Clustering</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Particle Picking</a:t>
            </a:r>
          </a:p>
          <a:p>
            <a:pPr marL="365771" indent="-365771">
              <a:buFont typeface="Arial" panose="020B0604020202020204" pitchFamily="34" charset="0"/>
              <a:buChar char="•"/>
            </a:pPr>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In the preprocessing stage, several image processing methods are applied to enhance the input cryo-EM images such as image normalization, Contrast Enhancement Correction (CEC), etc.</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Clustering is done using an intensity-Based Clustering (IBC) that addresses some typical clustering issues such as cluster destabilization due to random initialization of cluster centers.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In the particle picking stage, a final set of particles is selected from clustered particle candidates.</a:t>
            </a:r>
          </a:p>
        </p:txBody>
      </p:sp>
      <p:cxnSp>
        <p:nvCxnSpPr>
          <p:cNvPr id="100" name="Straight Connector 99">
            <a:extLst>
              <a:ext uri="{FF2B5EF4-FFF2-40B4-BE49-F238E27FC236}">
                <a16:creationId xmlns:a16="http://schemas.microsoft.com/office/drawing/2014/main" id="{0ECFEDB5-34D9-30FB-5990-514A9933EE2B}"/>
              </a:ext>
            </a:extLst>
          </p:cNvPr>
          <p:cNvCxnSpPr>
            <a:cxnSpLocks/>
            <a:endCxn id="91" idx="3"/>
          </p:cNvCxnSpPr>
          <p:nvPr/>
        </p:nvCxnSpPr>
        <p:spPr>
          <a:xfrm flipV="1">
            <a:off x="11741371" y="35943247"/>
            <a:ext cx="9688361" cy="159327"/>
          </a:xfrm>
          <a:prstGeom prst="line">
            <a:avLst/>
          </a:prstGeom>
          <a:ln/>
        </p:spPr>
        <p:style>
          <a:lnRef idx="3">
            <a:schemeClr val="dk1"/>
          </a:lnRef>
          <a:fillRef idx="0">
            <a:schemeClr val="dk1"/>
          </a:fillRef>
          <a:effectRef idx="2">
            <a:schemeClr val="dk1"/>
          </a:effectRef>
          <a:fontRef idx="minor">
            <a:schemeClr val="tx1"/>
          </a:fontRef>
        </p:style>
      </p:cxnSp>
      <p:sp>
        <p:nvSpPr>
          <p:cNvPr id="106" name="TextBox 105">
            <a:extLst>
              <a:ext uri="{FF2B5EF4-FFF2-40B4-BE49-F238E27FC236}">
                <a16:creationId xmlns:a16="http://schemas.microsoft.com/office/drawing/2014/main" id="{5441F701-A05B-4F2E-D22D-6AB5DC7DC4F8}"/>
              </a:ext>
            </a:extLst>
          </p:cNvPr>
          <p:cNvSpPr txBox="1"/>
          <p:nvPr/>
        </p:nvSpPr>
        <p:spPr>
          <a:xfrm>
            <a:off x="22533664" y="4749715"/>
            <a:ext cx="9659815" cy="830997"/>
          </a:xfrm>
          <a:prstGeom prst="rect">
            <a:avLst/>
          </a:prstGeom>
          <a:solidFill>
            <a:schemeClr val="tx1"/>
          </a:solidFill>
        </p:spPr>
        <p:txBody>
          <a:bodyPr wrap="square" rtlCol="0">
            <a:spAutoFit/>
          </a:bodyPr>
          <a:lstStyle/>
          <a:p>
            <a:pPr algn="ctr"/>
            <a:r>
              <a:rPr lang="en-US" sz="4800" b="1" dirty="0">
                <a:solidFill>
                  <a:schemeClr val="bg1"/>
                </a:solidFill>
              </a:rPr>
              <a:t>Particle Clustering</a:t>
            </a:r>
          </a:p>
        </p:txBody>
      </p:sp>
      <p:sp>
        <p:nvSpPr>
          <p:cNvPr id="107" name="TextBox 106">
            <a:extLst>
              <a:ext uri="{FF2B5EF4-FFF2-40B4-BE49-F238E27FC236}">
                <a16:creationId xmlns:a16="http://schemas.microsoft.com/office/drawing/2014/main" id="{8CBB9389-AB99-96F7-8889-BC7553C8687C}"/>
              </a:ext>
            </a:extLst>
          </p:cNvPr>
          <p:cNvSpPr txBox="1"/>
          <p:nvPr/>
        </p:nvSpPr>
        <p:spPr>
          <a:xfrm>
            <a:off x="22553448" y="5629957"/>
            <a:ext cx="9770547" cy="4832092"/>
          </a:xfrm>
          <a:prstGeom prst="rect">
            <a:avLst/>
          </a:prstGeom>
          <a:noFill/>
        </p:spPr>
        <p:txBody>
          <a:bodyPr wrap="square" rtlCol="0">
            <a:spAutoFit/>
          </a:bodyPr>
          <a:lstStyle/>
          <a:p>
            <a:r>
              <a:rPr lang="en-US" sz="2800" dirty="0">
                <a:solidFill>
                  <a:srgbClr val="333333"/>
                </a:solidFill>
                <a:latin typeface="Arial" panose="020B0604020202020204" pitchFamily="34" charset="0"/>
                <a:cs typeface="Arial" panose="020B0604020202020204" pitchFamily="34" charset="0"/>
              </a:rPr>
              <a:t>The Particle clustering method is based on an intensity distribution model which has been shown to be much faster and more accurate than traditional K-means and Fuzzy C-Means (FCM) algorithms for particle clustering. </a:t>
            </a:r>
          </a:p>
          <a:p>
            <a:endParaRPr lang="en-US" sz="2800" dirty="0">
              <a:solidFill>
                <a:srgbClr val="333333"/>
              </a:solidFill>
              <a:latin typeface="Arial" panose="020B0604020202020204" pitchFamily="34" charset="0"/>
              <a:cs typeface="Arial" panose="020B0604020202020204" pitchFamily="34" charset="0"/>
            </a:endParaRPr>
          </a:p>
          <a:p>
            <a:r>
              <a:rPr lang="en-US" sz="2800" dirty="0">
                <a:solidFill>
                  <a:srgbClr val="333333"/>
                </a:solidFill>
                <a:latin typeface="Arial" panose="020B0604020202020204" pitchFamily="34" charset="0"/>
                <a:cs typeface="Arial" panose="020B0604020202020204" pitchFamily="34" charset="0"/>
              </a:rPr>
              <a:t>This clustering algorithm is based on an intensity distribution model, P(</a:t>
            </a:r>
            <a:r>
              <a:rPr lang="en-US" sz="2800" dirty="0" err="1">
                <a:solidFill>
                  <a:srgbClr val="333333"/>
                </a:solidFill>
                <a:latin typeface="Arial" panose="020B0604020202020204" pitchFamily="34" charset="0"/>
                <a:cs typeface="Arial" panose="020B0604020202020204" pitchFamily="34" charset="0"/>
              </a:rPr>
              <a:t>i</a:t>
            </a:r>
            <a:r>
              <a:rPr lang="en-US" sz="2800" dirty="0">
                <a:solidFill>
                  <a:srgbClr val="333333"/>
                </a:solidFill>
                <a:latin typeface="Arial" panose="020B0604020202020204" pitchFamily="34" charset="0"/>
                <a:cs typeface="Arial" panose="020B0604020202020204" pitchFamily="34" charset="0"/>
              </a:rPr>
              <a:t>; d), which relates the intensity difference value d to the signed difference intensity values, </a:t>
            </a:r>
            <a:r>
              <a:rPr lang="en-US" sz="2800" dirty="0" err="1">
                <a:solidFill>
                  <a:srgbClr val="333333"/>
                </a:solidFill>
                <a:latin typeface="Arial" panose="020B0604020202020204" pitchFamily="34" charset="0"/>
                <a:cs typeface="Arial" panose="020B0604020202020204" pitchFamily="34" charset="0"/>
              </a:rPr>
              <a:t>i</a:t>
            </a:r>
            <a:r>
              <a:rPr lang="en-US" sz="2800" dirty="0">
                <a:solidFill>
                  <a:srgbClr val="333333"/>
                </a:solidFill>
                <a:latin typeface="Arial" panose="020B0604020202020204" pitchFamily="34" charset="0"/>
                <a:cs typeface="Arial" panose="020B0604020202020204" pitchFamily="34" charset="0"/>
              </a:rPr>
              <a:t>. </a:t>
            </a:r>
          </a:p>
          <a:p>
            <a:endParaRPr lang="en-US" sz="2800" dirty="0">
              <a:solidFill>
                <a:srgbClr val="333333"/>
              </a:solidFill>
              <a:latin typeface="Arial" panose="020B0604020202020204" pitchFamily="34" charset="0"/>
              <a:cs typeface="Arial" panose="020B0604020202020204" pitchFamily="34" charset="0"/>
            </a:endParaRPr>
          </a:p>
          <a:p>
            <a:r>
              <a:rPr lang="en-US" sz="2800" dirty="0">
                <a:solidFill>
                  <a:srgbClr val="333333"/>
                </a:solidFill>
                <a:latin typeface="Arial" panose="020B0604020202020204" pitchFamily="34" charset="0"/>
                <a:cs typeface="Arial" panose="020B0604020202020204" pitchFamily="34" charset="0"/>
              </a:rPr>
              <a:t>Different cryo-EM image clustering results using an Intensity-Based Clustering Algorithm (ICB)</a:t>
            </a:r>
            <a:endParaRPr lang="en-US" sz="2800" dirty="0">
              <a:latin typeface="Arial" panose="020B0604020202020204" pitchFamily="34" charset="0"/>
              <a:cs typeface="Arial" panose="020B0604020202020204" pitchFamily="34" charset="0"/>
            </a:endParaRPr>
          </a:p>
        </p:txBody>
      </p:sp>
      <p:pic>
        <p:nvPicPr>
          <p:cNvPr id="110" name="Picture 109" descr="A picture containing grass, tiled&#10;&#10;Description automatically generated">
            <a:extLst>
              <a:ext uri="{FF2B5EF4-FFF2-40B4-BE49-F238E27FC236}">
                <a16:creationId xmlns:a16="http://schemas.microsoft.com/office/drawing/2014/main" id="{2DE86824-50DB-64B8-E037-FD1F9C61969A}"/>
              </a:ext>
            </a:extLst>
          </p:cNvPr>
          <p:cNvPicPr>
            <a:picLocks noChangeAspect="1"/>
          </p:cNvPicPr>
          <p:nvPr/>
        </p:nvPicPr>
        <p:blipFill rotWithShape="1">
          <a:blip r:embed="rId5">
            <a:extLst>
              <a:ext uri="{28A0092B-C50C-407E-A947-70E740481C1C}">
                <a14:useLocalDpi xmlns:a14="http://schemas.microsoft.com/office/drawing/2010/main" val="0"/>
              </a:ext>
            </a:extLst>
          </a:blip>
          <a:srcRect t="49078" b="25463"/>
          <a:stretch/>
        </p:blipFill>
        <p:spPr>
          <a:xfrm>
            <a:off x="22648479" y="12939834"/>
            <a:ext cx="9474323" cy="2512505"/>
          </a:xfrm>
          <a:prstGeom prst="rect">
            <a:avLst/>
          </a:prstGeom>
        </p:spPr>
      </p:pic>
      <p:sp>
        <p:nvSpPr>
          <p:cNvPr id="113" name="TextBox 112">
            <a:extLst>
              <a:ext uri="{FF2B5EF4-FFF2-40B4-BE49-F238E27FC236}">
                <a16:creationId xmlns:a16="http://schemas.microsoft.com/office/drawing/2014/main" id="{3F9E2728-DBCB-1F11-5FDF-3CCDBEE4CFD0}"/>
              </a:ext>
            </a:extLst>
          </p:cNvPr>
          <p:cNvSpPr txBox="1"/>
          <p:nvPr/>
        </p:nvSpPr>
        <p:spPr>
          <a:xfrm>
            <a:off x="22572772" y="15591470"/>
            <a:ext cx="9640031" cy="830997"/>
          </a:xfrm>
          <a:prstGeom prst="rect">
            <a:avLst/>
          </a:prstGeom>
          <a:solidFill>
            <a:schemeClr val="tx1"/>
          </a:solidFill>
        </p:spPr>
        <p:txBody>
          <a:bodyPr wrap="square" rtlCol="0">
            <a:spAutoFit/>
          </a:bodyPr>
          <a:lstStyle/>
          <a:p>
            <a:pPr algn="ctr"/>
            <a:r>
              <a:rPr lang="en-US" sz="4800" b="1" dirty="0">
                <a:solidFill>
                  <a:schemeClr val="bg1"/>
                </a:solidFill>
              </a:rPr>
              <a:t>Particle Picking</a:t>
            </a:r>
          </a:p>
        </p:txBody>
      </p:sp>
      <p:pic>
        <p:nvPicPr>
          <p:cNvPr id="125" name="Picture 124">
            <a:extLst>
              <a:ext uri="{FF2B5EF4-FFF2-40B4-BE49-F238E27FC236}">
                <a16:creationId xmlns:a16="http://schemas.microsoft.com/office/drawing/2014/main" id="{0F3505A1-2D14-AD95-11EE-3DC67F996052}"/>
              </a:ext>
            </a:extLst>
          </p:cNvPr>
          <p:cNvPicPr>
            <a:picLocks noChangeAspect="1"/>
          </p:cNvPicPr>
          <p:nvPr/>
        </p:nvPicPr>
        <p:blipFill>
          <a:blip r:embed="rId6"/>
          <a:stretch>
            <a:fillRect/>
          </a:stretch>
        </p:blipFill>
        <p:spPr>
          <a:xfrm>
            <a:off x="22381114" y="28199178"/>
            <a:ext cx="10442317" cy="2841196"/>
          </a:xfrm>
          <a:prstGeom prst="rect">
            <a:avLst/>
          </a:prstGeom>
        </p:spPr>
      </p:pic>
      <p:pic>
        <p:nvPicPr>
          <p:cNvPr id="127" name="Picture 126">
            <a:extLst>
              <a:ext uri="{FF2B5EF4-FFF2-40B4-BE49-F238E27FC236}">
                <a16:creationId xmlns:a16="http://schemas.microsoft.com/office/drawing/2014/main" id="{01E04E07-F946-5E8E-0C52-B9920C49653A}"/>
              </a:ext>
            </a:extLst>
          </p:cNvPr>
          <p:cNvPicPr>
            <a:picLocks noChangeAspect="1"/>
          </p:cNvPicPr>
          <p:nvPr/>
        </p:nvPicPr>
        <p:blipFill rotWithShape="1">
          <a:blip r:embed="rId7"/>
          <a:srcRect r="3439"/>
          <a:stretch/>
        </p:blipFill>
        <p:spPr>
          <a:xfrm>
            <a:off x="22474700" y="35545941"/>
            <a:ext cx="9733060" cy="4934733"/>
          </a:xfrm>
          <a:prstGeom prst="rect">
            <a:avLst/>
          </a:prstGeom>
        </p:spPr>
      </p:pic>
      <p:sp>
        <p:nvSpPr>
          <p:cNvPr id="1029" name="TextBox 1028">
            <a:extLst>
              <a:ext uri="{FF2B5EF4-FFF2-40B4-BE49-F238E27FC236}">
                <a16:creationId xmlns:a16="http://schemas.microsoft.com/office/drawing/2014/main" id="{1496DAF0-39F1-E4F4-134C-332929E6BDD0}"/>
              </a:ext>
            </a:extLst>
          </p:cNvPr>
          <p:cNvSpPr txBox="1"/>
          <p:nvPr/>
        </p:nvSpPr>
        <p:spPr>
          <a:xfrm>
            <a:off x="22579143" y="31144736"/>
            <a:ext cx="9628617" cy="440120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Automated particle picking results. a) A cryo-EM image with a high identical particle density and a lack low-frequency. b) A low SNR cryo-EM image. c) A micrograph image that includes excessively overlapped particles due to confounding artifacts such as ice contamination, degraded particles, and particle aggregates. d) A micrograph that has a very low spatial density and different intensity levels.</a:t>
            </a:r>
          </a:p>
          <a:p>
            <a:r>
              <a:rPr lang="en-US" sz="2800" dirty="0">
                <a:latin typeface="Arial" panose="020B0604020202020204" pitchFamily="34" charset="0"/>
                <a:cs typeface="Arial" panose="020B0604020202020204" pitchFamily="34" charset="0"/>
              </a:rPr>
              <a:t>e, f, g and h) Particle picking results. Yellow is manually labelled particles. Green bounding box is result of particle picking</a:t>
            </a:r>
          </a:p>
        </p:txBody>
      </p:sp>
      <p:pic>
        <p:nvPicPr>
          <p:cNvPr id="1036" name="Picture 1035" descr="A picture containing grass, tiled&#10;&#10;Description automatically generated">
            <a:extLst>
              <a:ext uri="{FF2B5EF4-FFF2-40B4-BE49-F238E27FC236}">
                <a16:creationId xmlns:a16="http://schemas.microsoft.com/office/drawing/2014/main" id="{3C78AD8E-CD2B-53EF-CB74-1F5F681953F5}"/>
              </a:ext>
            </a:extLst>
          </p:cNvPr>
          <p:cNvPicPr>
            <a:picLocks noChangeAspect="1"/>
          </p:cNvPicPr>
          <p:nvPr/>
        </p:nvPicPr>
        <p:blipFill rotWithShape="1">
          <a:blip r:embed="rId5">
            <a:extLst>
              <a:ext uri="{28A0092B-C50C-407E-A947-70E740481C1C}">
                <a14:useLocalDpi xmlns:a14="http://schemas.microsoft.com/office/drawing/2010/main" val="0"/>
              </a:ext>
            </a:extLst>
          </a:blip>
          <a:srcRect t="-102" b="76640"/>
          <a:stretch/>
        </p:blipFill>
        <p:spPr>
          <a:xfrm>
            <a:off x="22671109" y="10494694"/>
            <a:ext cx="9567543" cy="2338266"/>
          </a:xfrm>
          <a:prstGeom prst="rect">
            <a:avLst/>
          </a:prstGeom>
        </p:spPr>
      </p:pic>
      <p:sp>
        <p:nvSpPr>
          <p:cNvPr id="1041" name="TextBox 1040">
            <a:extLst>
              <a:ext uri="{FF2B5EF4-FFF2-40B4-BE49-F238E27FC236}">
                <a16:creationId xmlns:a16="http://schemas.microsoft.com/office/drawing/2014/main" id="{F275EF7D-682D-CCB8-8F95-D2C35812C323}"/>
              </a:ext>
            </a:extLst>
          </p:cNvPr>
          <p:cNvSpPr txBox="1"/>
          <p:nvPr/>
        </p:nvSpPr>
        <p:spPr>
          <a:xfrm>
            <a:off x="22567729" y="24844625"/>
            <a:ext cx="9640031" cy="353943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Particles Detection and Picking Results using Modified Circular Hough Transform (CHT). a) particles manually labelled for the cryo-EM image. b) clustering results after the binary image cleaning and non-circular objects removal. c) The center of each particle illustrated by the ‘+’ sign and the radius of each particle by the blue circle around each particle. d) The bounding box for each particle object in the original cryo-EM image </a:t>
            </a:r>
          </a:p>
        </p:txBody>
      </p:sp>
      <p:sp>
        <p:nvSpPr>
          <p:cNvPr id="1044" name="TextBox 1043">
            <a:extLst>
              <a:ext uri="{FF2B5EF4-FFF2-40B4-BE49-F238E27FC236}">
                <a16:creationId xmlns:a16="http://schemas.microsoft.com/office/drawing/2014/main" id="{9502D89A-5183-4913-EEFA-D95ABE01D01C}"/>
              </a:ext>
            </a:extLst>
          </p:cNvPr>
          <p:cNvSpPr txBox="1"/>
          <p:nvPr/>
        </p:nvSpPr>
        <p:spPr>
          <a:xfrm>
            <a:off x="11333870" y="4714304"/>
            <a:ext cx="10250659" cy="830997"/>
          </a:xfrm>
          <a:prstGeom prst="rect">
            <a:avLst/>
          </a:prstGeom>
          <a:solidFill>
            <a:schemeClr val="tx1"/>
          </a:solidFill>
        </p:spPr>
        <p:txBody>
          <a:bodyPr wrap="square" rtlCol="0">
            <a:spAutoFit/>
          </a:bodyPr>
          <a:lstStyle/>
          <a:p>
            <a:pPr algn="ctr"/>
            <a:r>
              <a:rPr lang="en-US" sz="4800" b="1" dirty="0">
                <a:solidFill>
                  <a:schemeClr val="bg1"/>
                </a:solidFill>
              </a:rPr>
              <a:t>Particle Picking</a:t>
            </a:r>
          </a:p>
        </p:txBody>
      </p:sp>
      <p:pic>
        <p:nvPicPr>
          <p:cNvPr id="1025" name="Picture 1024">
            <a:extLst>
              <a:ext uri="{FF2B5EF4-FFF2-40B4-BE49-F238E27FC236}">
                <a16:creationId xmlns:a16="http://schemas.microsoft.com/office/drawing/2014/main" id="{B1435075-21C2-FD74-2774-CEF09BBCE0B5}"/>
              </a:ext>
            </a:extLst>
          </p:cNvPr>
          <p:cNvPicPr>
            <a:picLocks noChangeAspect="1"/>
          </p:cNvPicPr>
          <p:nvPr/>
        </p:nvPicPr>
        <p:blipFill>
          <a:blip r:embed="rId8"/>
          <a:stretch>
            <a:fillRect/>
          </a:stretch>
        </p:blipFill>
        <p:spPr>
          <a:xfrm>
            <a:off x="22572772" y="21659608"/>
            <a:ext cx="10250660" cy="3111270"/>
          </a:xfrm>
          <a:prstGeom prst="rect">
            <a:avLst/>
          </a:prstGeom>
        </p:spPr>
      </p:pic>
      <p:pic>
        <p:nvPicPr>
          <p:cNvPr id="1045" name="Picture 1044" descr="Logo&#10;&#10;Description automatically generated">
            <a:extLst>
              <a:ext uri="{FF2B5EF4-FFF2-40B4-BE49-F238E27FC236}">
                <a16:creationId xmlns:a16="http://schemas.microsoft.com/office/drawing/2014/main" id="{8C241D70-9263-50D3-6D58-3EF07D980E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45" y="195066"/>
            <a:ext cx="2991495" cy="3123420"/>
          </a:xfrm>
          <a:prstGeom prst="rect">
            <a:avLst/>
          </a:prstGeom>
        </p:spPr>
      </p:pic>
      <p:pic>
        <p:nvPicPr>
          <p:cNvPr id="1048" name="Picture 1047">
            <a:extLst>
              <a:ext uri="{FF2B5EF4-FFF2-40B4-BE49-F238E27FC236}">
                <a16:creationId xmlns:a16="http://schemas.microsoft.com/office/drawing/2014/main" id="{D3C38542-9EDF-9B83-5987-D93E88D7CE07}"/>
              </a:ext>
            </a:extLst>
          </p:cNvPr>
          <p:cNvPicPr>
            <a:picLocks noChangeAspect="1"/>
          </p:cNvPicPr>
          <p:nvPr/>
        </p:nvPicPr>
        <p:blipFill>
          <a:blip r:embed="rId9"/>
          <a:stretch>
            <a:fillRect/>
          </a:stretch>
        </p:blipFill>
        <p:spPr>
          <a:xfrm>
            <a:off x="256940" y="29348034"/>
            <a:ext cx="5242085" cy="4912583"/>
          </a:xfrm>
          <a:prstGeom prst="rect">
            <a:avLst/>
          </a:prstGeom>
        </p:spPr>
      </p:pic>
      <p:pic>
        <p:nvPicPr>
          <p:cNvPr id="1050" name="Picture 1049">
            <a:extLst>
              <a:ext uri="{FF2B5EF4-FFF2-40B4-BE49-F238E27FC236}">
                <a16:creationId xmlns:a16="http://schemas.microsoft.com/office/drawing/2014/main" id="{33482B2D-41BC-DECD-ADB2-EE5123A22204}"/>
              </a:ext>
            </a:extLst>
          </p:cNvPr>
          <p:cNvPicPr>
            <a:picLocks noChangeAspect="1"/>
          </p:cNvPicPr>
          <p:nvPr/>
        </p:nvPicPr>
        <p:blipFill>
          <a:blip r:embed="rId10"/>
          <a:stretch>
            <a:fillRect/>
          </a:stretch>
        </p:blipFill>
        <p:spPr>
          <a:xfrm>
            <a:off x="5485383" y="29348034"/>
            <a:ext cx="4918262" cy="4871046"/>
          </a:xfrm>
          <a:prstGeom prst="rect">
            <a:avLst/>
          </a:prstGeom>
        </p:spPr>
      </p:pic>
      <p:pic>
        <p:nvPicPr>
          <p:cNvPr id="80" name="Picture 8" descr="Fig. 1">
            <a:extLst>
              <a:ext uri="{FF2B5EF4-FFF2-40B4-BE49-F238E27FC236}">
                <a16:creationId xmlns:a16="http://schemas.microsoft.com/office/drawing/2014/main" id="{346896E0-5451-9BD7-850C-57CF5270355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435548" y="11320900"/>
            <a:ext cx="4657836" cy="9056495"/>
          </a:xfrm>
          <a:prstGeom prst="rect">
            <a:avLst/>
          </a:prstGeom>
          <a:noFill/>
          <a:extLst>
            <a:ext uri="{909E8E84-426E-40DD-AFC4-6F175D3DCCD1}">
              <a14:hiddenFill xmlns:a14="http://schemas.microsoft.com/office/drawing/2010/main">
                <a:solidFill>
                  <a:srgbClr val="FFFFFF"/>
                </a:solidFill>
              </a14:hiddenFill>
            </a:ext>
          </a:extLst>
        </p:spPr>
      </p:pic>
      <p:sp>
        <p:nvSpPr>
          <p:cNvPr id="1055" name="TextBox 1054">
            <a:extLst>
              <a:ext uri="{FF2B5EF4-FFF2-40B4-BE49-F238E27FC236}">
                <a16:creationId xmlns:a16="http://schemas.microsoft.com/office/drawing/2014/main" id="{CDBB4FC2-67D3-8AD0-4BC9-46BAABB4E540}"/>
              </a:ext>
            </a:extLst>
          </p:cNvPr>
          <p:cNvSpPr txBox="1"/>
          <p:nvPr/>
        </p:nvSpPr>
        <p:spPr>
          <a:xfrm>
            <a:off x="8095028" y="42341569"/>
            <a:ext cx="16277210" cy="1292662"/>
          </a:xfrm>
          <a:prstGeom prst="rect">
            <a:avLst/>
          </a:prstGeom>
          <a:noFill/>
        </p:spPr>
        <p:txBody>
          <a:bodyPr wrap="square" rtlCol="0">
            <a:spAutoFit/>
          </a:bodyPr>
          <a:lstStyle/>
          <a:p>
            <a:r>
              <a:rPr lang="en-US" sz="1800" b="1" i="0" dirty="0">
                <a:solidFill>
                  <a:schemeClr val="bg1"/>
                </a:solidFill>
                <a:effectLst/>
                <a:latin typeface="Arial" panose="020B0604020202020204" pitchFamily="34" charset="0"/>
                <a:cs typeface="Arial" panose="020B0604020202020204" pitchFamily="34" charset="0"/>
              </a:rPr>
              <a:t>Check out the BML’s other papers on picking protein particles from cryo-EM images </a:t>
            </a:r>
            <a:r>
              <a:rPr lang="en-US" sz="1800" i="0" dirty="0">
                <a:solidFill>
                  <a:schemeClr val="bg1"/>
                </a:solidFill>
                <a:effectLst/>
                <a:latin typeface="Arial" panose="020B0604020202020204" pitchFamily="34" charset="0"/>
                <a:cs typeface="Arial" panose="020B0604020202020204" pitchFamily="34" charset="0"/>
              </a:rPr>
              <a:t>(which were referenced for the creation this poster)</a:t>
            </a:r>
            <a:endParaRPr lang="en-US" sz="1800" b="1" i="0" dirty="0">
              <a:solidFill>
                <a:schemeClr val="bg1"/>
              </a:solidFill>
              <a:effectLst/>
              <a:latin typeface="Arial" panose="020B0604020202020204" pitchFamily="34" charset="0"/>
              <a:cs typeface="Arial" panose="020B0604020202020204" pitchFamily="34" charset="0"/>
            </a:endParaRPr>
          </a:p>
          <a:p>
            <a:r>
              <a:rPr lang="en-US" sz="1200" b="0" i="0" dirty="0">
                <a:solidFill>
                  <a:schemeClr val="bg1"/>
                </a:solidFill>
                <a:effectLst/>
                <a:latin typeface="Arial" panose="020B0604020202020204" pitchFamily="34" charset="0"/>
                <a:cs typeface="Arial" panose="020B0604020202020204" pitchFamily="34" charset="0"/>
              </a:rPr>
              <a:t>A. Al-Azzawi, A. </a:t>
            </a:r>
            <a:r>
              <a:rPr lang="en-US" sz="1200" b="0" i="0" dirty="0" err="1">
                <a:solidFill>
                  <a:schemeClr val="bg1"/>
                </a:solidFill>
                <a:effectLst/>
                <a:latin typeface="Arial" panose="020B0604020202020204" pitchFamily="34" charset="0"/>
                <a:cs typeface="Arial" panose="020B0604020202020204" pitchFamily="34" charset="0"/>
              </a:rPr>
              <a:t>Ouadou</a:t>
            </a:r>
            <a:r>
              <a:rPr lang="en-US" sz="1200" b="0" i="0" dirty="0">
                <a:solidFill>
                  <a:schemeClr val="bg1"/>
                </a:solidFill>
                <a:effectLst/>
                <a:latin typeface="Arial" panose="020B0604020202020204" pitchFamily="34" charset="0"/>
                <a:cs typeface="Arial" panose="020B0604020202020204" pitchFamily="34" charset="0"/>
              </a:rPr>
              <a:t>, M. Highsmith, Y. Duan, J.J. Tanner, and J. Cheng. </a:t>
            </a:r>
            <a:r>
              <a:rPr lang="en-US" sz="1200" b="1" i="0" dirty="0">
                <a:solidFill>
                  <a:schemeClr val="bg1"/>
                </a:solidFill>
                <a:effectLst/>
                <a:latin typeface="Arial" panose="020B0604020202020204" pitchFamily="34" charset="0"/>
                <a:cs typeface="Arial" panose="020B0604020202020204" pitchFamily="34" charset="0"/>
              </a:rPr>
              <a:t>DeepCryoPicker: Fully Automated Deep Neural Network for Single Protein Particle Picking in cryo-EM</a:t>
            </a:r>
            <a:r>
              <a:rPr lang="en-US" sz="1200" b="0" i="0" dirty="0">
                <a:solidFill>
                  <a:schemeClr val="bg1"/>
                </a:solidFill>
                <a:effectLst/>
                <a:latin typeface="Arial" panose="020B0604020202020204" pitchFamily="34" charset="0"/>
                <a:cs typeface="Arial" panose="020B0604020202020204" pitchFamily="34" charset="0"/>
              </a:rPr>
              <a:t>. </a:t>
            </a:r>
            <a:r>
              <a:rPr lang="en-US" sz="1200" b="0" i="1" dirty="0">
                <a:solidFill>
                  <a:schemeClr val="bg1"/>
                </a:solidFill>
                <a:effectLst/>
                <a:latin typeface="Arial" panose="020B0604020202020204" pitchFamily="34" charset="0"/>
                <a:cs typeface="Arial" panose="020B0604020202020204" pitchFamily="34" charset="0"/>
              </a:rPr>
              <a:t>BMC Bioinformatics</a:t>
            </a:r>
          </a:p>
          <a:p>
            <a:endParaRPr lang="en-US" sz="1200" dirty="0">
              <a:solidFill>
                <a:schemeClr val="bg1"/>
              </a:solidFill>
              <a:latin typeface="Arial" panose="020B0604020202020204" pitchFamily="34" charset="0"/>
              <a:cs typeface="Arial" panose="020B0604020202020204" pitchFamily="34" charset="0"/>
            </a:endParaRPr>
          </a:p>
          <a:p>
            <a:r>
              <a:rPr lang="en-US" sz="1200" dirty="0">
                <a:solidFill>
                  <a:schemeClr val="bg1"/>
                </a:solidFill>
                <a:latin typeface="Arial" panose="020B0604020202020204" pitchFamily="34" charset="0"/>
                <a:cs typeface="Arial" panose="020B0604020202020204" pitchFamily="34" charset="0"/>
              </a:rPr>
              <a:t>A. Al-Azzawi, A. </a:t>
            </a:r>
            <a:r>
              <a:rPr lang="en-US" sz="1200" dirty="0" err="1">
                <a:solidFill>
                  <a:schemeClr val="bg1"/>
                </a:solidFill>
                <a:latin typeface="Arial" panose="020B0604020202020204" pitchFamily="34" charset="0"/>
                <a:cs typeface="Arial" panose="020B0604020202020204" pitchFamily="34" charset="0"/>
              </a:rPr>
              <a:t>Quadou</a:t>
            </a:r>
            <a:r>
              <a:rPr lang="en-US" sz="1200" dirty="0">
                <a:solidFill>
                  <a:schemeClr val="bg1"/>
                </a:solidFill>
                <a:latin typeface="Arial" panose="020B0604020202020204" pitchFamily="34" charset="0"/>
                <a:cs typeface="Arial" panose="020B0604020202020204" pitchFamily="34" charset="0"/>
              </a:rPr>
              <a:t>, J.J. Tanner, J. Cheng</a:t>
            </a:r>
            <a:r>
              <a:rPr lang="en-US" sz="1200" b="1" dirty="0">
                <a:solidFill>
                  <a:schemeClr val="bg1"/>
                </a:solidFill>
                <a:latin typeface="Arial" panose="020B0604020202020204" pitchFamily="34" charset="0"/>
                <a:cs typeface="Arial" panose="020B0604020202020204" pitchFamily="34" charset="0"/>
              </a:rPr>
              <a:t>. A super-clustering approach for fully automated single particle picking in Cryo-EM.</a:t>
            </a:r>
            <a:r>
              <a:rPr lang="en-US" sz="1200" dirty="0">
                <a:solidFill>
                  <a:schemeClr val="bg1"/>
                </a:solidFill>
                <a:latin typeface="Arial" panose="020B0604020202020204" pitchFamily="34" charset="0"/>
                <a:cs typeface="Arial" panose="020B0604020202020204" pitchFamily="34" charset="0"/>
              </a:rPr>
              <a:t> Genes, accepted, 2019</a:t>
            </a:r>
          </a:p>
          <a:p>
            <a:endParaRPr lang="en-US" sz="1200" dirty="0">
              <a:solidFill>
                <a:schemeClr val="bg1"/>
              </a:solidFill>
              <a:latin typeface="Arial" panose="020B0604020202020204" pitchFamily="34" charset="0"/>
              <a:cs typeface="Arial" panose="020B0604020202020204" pitchFamily="34" charset="0"/>
            </a:endParaRPr>
          </a:p>
          <a:p>
            <a:r>
              <a:rPr lang="en-US" sz="1200" dirty="0">
                <a:solidFill>
                  <a:schemeClr val="bg1"/>
                </a:solidFill>
                <a:latin typeface="Arial" panose="020B0604020202020204" pitchFamily="34" charset="0"/>
                <a:cs typeface="Arial" panose="020B0604020202020204" pitchFamily="34" charset="0"/>
              </a:rPr>
              <a:t>A. Al-Azzawi, A. </a:t>
            </a:r>
            <a:r>
              <a:rPr lang="en-US" sz="1200" dirty="0" err="1">
                <a:solidFill>
                  <a:schemeClr val="bg1"/>
                </a:solidFill>
                <a:latin typeface="Arial" panose="020B0604020202020204" pitchFamily="34" charset="0"/>
                <a:cs typeface="Arial" panose="020B0604020202020204" pitchFamily="34" charset="0"/>
              </a:rPr>
              <a:t>Quadou</a:t>
            </a:r>
            <a:r>
              <a:rPr lang="en-US" sz="1200" dirty="0">
                <a:solidFill>
                  <a:schemeClr val="bg1"/>
                </a:solidFill>
                <a:latin typeface="Arial" panose="020B0604020202020204" pitchFamily="34" charset="0"/>
                <a:cs typeface="Arial" panose="020B0604020202020204" pitchFamily="34" charset="0"/>
              </a:rPr>
              <a:t>, J.J. Tanner, J. Cheng. </a:t>
            </a:r>
            <a:r>
              <a:rPr lang="en-US" sz="1200" b="1" dirty="0" err="1">
                <a:solidFill>
                  <a:schemeClr val="bg1"/>
                </a:solidFill>
                <a:latin typeface="Arial" panose="020B0604020202020204" pitchFamily="34" charset="0"/>
                <a:cs typeface="Arial" panose="020B0604020202020204" pitchFamily="34" charset="0"/>
              </a:rPr>
              <a:t>AutoCryoPicker</a:t>
            </a:r>
            <a:r>
              <a:rPr lang="en-US" sz="1200" b="1" dirty="0">
                <a:solidFill>
                  <a:schemeClr val="bg1"/>
                </a:solidFill>
                <a:latin typeface="Arial" panose="020B0604020202020204" pitchFamily="34" charset="0"/>
                <a:cs typeface="Arial" panose="020B0604020202020204" pitchFamily="34" charset="0"/>
              </a:rPr>
              <a:t>: an unsupervised learning approach for fully automated single particle picking in cryo-EM images.</a:t>
            </a:r>
            <a:r>
              <a:rPr lang="en-US" sz="1200" dirty="0">
                <a:solidFill>
                  <a:schemeClr val="bg1"/>
                </a:solidFill>
                <a:latin typeface="Arial" panose="020B0604020202020204" pitchFamily="34" charset="0"/>
                <a:cs typeface="Arial" panose="020B0604020202020204" pitchFamily="34" charset="0"/>
              </a:rPr>
              <a:t> BMC Bioinformatics, accepted, 2019.</a:t>
            </a:r>
          </a:p>
        </p:txBody>
      </p:sp>
      <p:sp>
        <p:nvSpPr>
          <p:cNvPr id="1056" name="TextBox 1055">
            <a:extLst>
              <a:ext uri="{FF2B5EF4-FFF2-40B4-BE49-F238E27FC236}">
                <a16:creationId xmlns:a16="http://schemas.microsoft.com/office/drawing/2014/main" id="{76964829-0B11-CA3A-7887-A22572E0DC50}"/>
              </a:ext>
            </a:extLst>
          </p:cNvPr>
          <p:cNvSpPr txBox="1"/>
          <p:nvPr/>
        </p:nvSpPr>
        <p:spPr>
          <a:xfrm>
            <a:off x="7628632" y="40890507"/>
            <a:ext cx="25169991" cy="1292662"/>
          </a:xfrm>
          <a:prstGeom prst="rect">
            <a:avLst/>
          </a:prstGeom>
          <a:noFill/>
        </p:spPr>
        <p:txBody>
          <a:bodyPr wrap="square" rtlCol="0">
            <a:spAutoFit/>
          </a:bodyPr>
          <a:lstStyle/>
          <a:p>
            <a:r>
              <a:rPr lang="en-US" sz="2000" b="1" dirty="0">
                <a:solidFill>
                  <a:schemeClr val="bg1"/>
                </a:solidFill>
              </a:rPr>
              <a:t>Bioinformatics and Machine Learning Lab (BML) </a:t>
            </a:r>
            <a:r>
              <a:rPr lang="en-US" sz="2000" dirty="0">
                <a:solidFill>
                  <a:schemeClr val="bg1"/>
                </a:solidFill>
              </a:rPr>
              <a:t>focuses on developing machine learning, deep learning, and artificial intelligence (AI) methods to analyze big biological data and address fundamental problems in biological and medical sciences. </a:t>
            </a:r>
          </a:p>
          <a:p>
            <a:r>
              <a:rPr lang="en-US" sz="1800" dirty="0">
                <a:solidFill>
                  <a:schemeClr val="bg1"/>
                </a:solidFill>
              </a:rPr>
              <a:t>BML is directed by </a:t>
            </a:r>
            <a:r>
              <a:rPr lang="en-US" sz="1800" dirty="0" err="1">
                <a:solidFill>
                  <a:schemeClr val="bg1"/>
                </a:solidFill>
              </a:rPr>
              <a:t>Jianlin</a:t>
            </a:r>
            <a:r>
              <a:rPr lang="en-US" sz="1800" dirty="0">
                <a:solidFill>
                  <a:schemeClr val="bg1"/>
                </a:solidFill>
              </a:rPr>
              <a:t> (Jack) Cheng, PhD, William and Nancy Thompson Professor, </a:t>
            </a:r>
            <a:r>
              <a:rPr lang="en-US" sz="2000" dirty="0">
                <a:solidFill>
                  <a:schemeClr val="bg1"/>
                </a:solidFill>
              </a:rPr>
              <a:t>Department</a:t>
            </a:r>
            <a:r>
              <a:rPr lang="en-US" sz="1800" dirty="0">
                <a:solidFill>
                  <a:schemeClr val="bg1"/>
                </a:solidFill>
              </a:rPr>
              <a:t> of Electrical Engineering and Computer Science</a:t>
            </a:r>
          </a:p>
          <a:p>
            <a:r>
              <a:rPr lang="en-US" sz="1800" dirty="0">
                <a:solidFill>
                  <a:schemeClr val="bg1"/>
                </a:solidFill>
              </a:rPr>
              <a:t>Currently working on developing bioinformatics algorithms and tools for protein structure, interaction and function prediction, 3D genomics, biological network modeling, and omics data analysis. </a:t>
            </a:r>
          </a:p>
        </p:txBody>
      </p:sp>
    </p:spTree>
    <p:extLst>
      <p:ext uri="{BB962C8B-B14F-4D97-AF65-F5344CB8AC3E}">
        <p14:creationId xmlns:p14="http://schemas.microsoft.com/office/powerpoint/2010/main" val="3030666496"/>
      </p:ext>
    </p:extLst>
  </p:cSld>
  <p:clrMapOvr>
    <a:masterClrMapping/>
  </p:clrMapOvr>
</p:sld>
</file>

<file path=ppt/theme/theme1.xml><?xml version="1.0" encoding="utf-8"?>
<a:theme xmlns:a="http://schemas.openxmlformats.org/drawingml/2006/main" name="LevelVTI">
  <a:themeElements>
    <a:clrScheme name="AnalogousFromDarkSeedLeftStep">
      <a:dk1>
        <a:srgbClr val="000000"/>
      </a:dk1>
      <a:lt1>
        <a:srgbClr val="FFFFFF"/>
      </a:lt1>
      <a:dk2>
        <a:srgbClr val="1A1634"/>
      </a:dk2>
      <a:lt2>
        <a:srgbClr val="F0F3F3"/>
      </a:lt2>
      <a:accent1>
        <a:srgbClr val="E72950"/>
      </a:accent1>
      <a:accent2>
        <a:srgbClr val="D5178E"/>
      </a:accent2>
      <a:accent3>
        <a:srgbClr val="DF29E7"/>
      </a:accent3>
      <a:accent4>
        <a:srgbClr val="7E17D5"/>
      </a:accent4>
      <a:accent5>
        <a:srgbClr val="4129E7"/>
      </a:accent5>
      <a:accent6>
        <a:srgbClr val="174ED5"/>
      </a:accent6>
      <a:hlink>
        <a:srgbClr val="7351C5"/>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549</TotalTime>
  <Words>1475</Words>
  <Application>Microsoft Office PowerPoint</Application>
  <PresentationFormat>Custom</PresentationFormat>
  <Paragraphs>74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Seaford</vt:lpstr>
      <vt:lpstr>LevelVTI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Lipperd, Zac (MU-Student)</dc:creator>
  <cp:lastModifiedBy>Lipperd, Zac (MU-Student)</cp:lastModifiedBy>
  <cp:revision>4</cp:revision>
  <dcterms:created xsi:type="dcterms:W3CDTF">2022-12-05T23:25:37Z</dcterms:created>
  <dcterms:modified xsi:type="dcterms:W3CDTF">2022-12-06T08:34:55Z</dcterms:modified>
</cp:coreProperties>
</file>

<file path=docProps/thumbnail.jpeg>
</file>